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72" r:id="rId5"/>
  </p:sldMasterIdLst>
  <p:notesMasterIdLst>
    <p:notesMasterId r:id="rId56"/>
  </p:notesMasterIdLst>
  <p:sldIdLst>
    <p:sldId id="501" r:id="rId6"/>
    <p:sldId id="256" r:id="rId7"/>
    <p:sldId id="788" r:id="rId8"/>
    <p:sldId id="796" r:id="rId9"/>
    <p:sldId id="797" r:id="rId10"/>
    <p:sldId id="798" r:id="rId11"/>
    <p:sldId id="799" r:id="rId12"/>
    <p:sldId id="800" r:id="rId13"/>
    <p:sldId id="801" r:id="rId14"/>
    <p:sldId id="802" r:id="rId15"/>
    <p:sldId id="803" r:id="rId16"/>
    <p:sldId id="809" r:id="rId17"/>
    <p:sldId id="811" r:id="rId18"/>
    <p:sldId id="804" r:id="rId19"/>
    <p:sldId id="805" r:id="rId20"/>
    <p:sldId id="812" r:id="rId21"/>
    <p:sldId id="806" r:id="rId22"/>
    <p:sldId id="808" r:id="rId23"/>
    <p:sldId id="502" r:id="rId24"/>
    <p:sldId id="503" r:id="rId25"/>
    <p:sldId id="504" r:id="rId26"/>
    <p:sldId id="505" r:id="rId27"/>
    <p:sldId id="506" r:id="rId28"/>
    <p:sldId id="507" r:id="rId29"/>
    <p:sldId id="508" r:id="rId30"/>
    <p:sldId id="512" r:id="rId31"/>
    <p:sldId id="265" r:id="rId32"/>
    <p:sldId id="438" r:id="rId33"/>
    <p:sldId id="440" r:id="rId34"/>
    <p:sldId id="299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441" r:id="rId47"/>
    <p:sldId id="275" r:id="rId48"/>
    <p:sldId id="492" r:id="rId49"/>
    <p:sldId id="444" r:id="rId50"/>
    <p:sldId id="493" r:id="rId51"/>
    <p:sldId id="485" r:id="rId52"/>
    <p:sldId id="442" r:id="rId53"/>
    <p:sldId id="277" r:id="rId54"/>
    <p:sldId id="813" r:id="rId55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D44BCDE-3181-3C4A-861C-C3F3FCF57A4B}" v="19" dt="2021-02-24T12:48:24.7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82" autoAdjust="0"/>
    <p:restoredTop sz="95761"/>
  </p:normalViewPr>
  <p:slideViewPr>
    <p:cSldViewPr snapToGrid="0">
      <p:cViewPr varScale="1">
        <p:scale>
          <a:sx n="153" d="100"/>
          <a:sy n="153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microsoft.com/office/2016/11/relationships/changesInfo" Target="changesInfos/changesInfo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a Eyckmans" userId="e6c4487436fb0ab8" providerId="LiveId" clId="{4D44BCDE-3181-3C4A-861C-C3F3FCF57A4B}"/>
    <pc:docChg chg="sldOrd">
      <pc:chgData name="Ella Eyckmans" userId="e6c4487436fb0ab8" providerId="LiveId" clId="{4D44BCDE-3181-3C4A-861C-C3F3FCF57A4B}" dt="2021-02-24T19:54:03.580" v="1" actId="20578"/>
      <pc:docMkLst>
        <pc:docMk/>
      </pc:docMkLst>
      <pc:sldChg chg="ord">
        <pc:chgData name="Ella Eyckmans" userId="e6c4487436fb0ab8" providerId="LiveId" clId="{4D44BCDE-3181-3C4A-861C-C3F3FCF57A4B}" dt="2021-02-24T19:54:03.580" v="1" actId="20578"/>
        <pc:sldMkLst>
          <pc:docMk/>
          <pc:sldMk cId="338776252" sldId="491"/>
        </pc:sldMkLst>
      </pc:sldChg>
      <pc:sldChg chg="ord">
        <pc:chgData name="Ella Eyckmans" userId="e6c4487436fb0ab8" providerId="LiveId" clId="{4D44BCDE-3181-3C4A-861C-C3F3FCF57A4B}" dt="2021-02-24T19:53:55.352" v="0" actId="20578"/>
        <pc:sldMkLst>
          <pc:docMk/>
          <pc:sldMk cId="4065883063" sldId="50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B08EC-A42A-43C3-B442-88D08BB60B55}" type="datetimeFigureOut">
              <a:rPr lang="nl-BE" smtClean="0"/>
              <a:t>4/10/2023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1C16D-8483-4E5F-A7D5-91F8FA14C92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0040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rgbClr val="262626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447D9D2-2F73-4C2C-AEB9-2035DE5BB702}" type="datetimeFigureOut">
              <a:rPr lang="nl-BE" smtClean="0"/>
              <a:t>4/10/2023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3884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4/10/2023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5964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4/10/2023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2146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rgbClr val="262626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4A36A5AA-6314-41D6-9BED-D9A1227775EC}" type="datetime1">
              <a:rPr lang="nl-BE" smtClean="0"/>
              <a:t>4/10/2023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3884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364FB-AB37-4C06-9389-537258EB1F59}" type="datetime1">
              <a:rPr lang="nl-BE" smtClean="0"/>
              <a:t>4/10/2023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2473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32655-D40C-41C5-8D77-F11E91AA8EA4}" type="datetime1">
              <a:rPr lang="nl-BE" smtClean="0"/>
              <a:t>4/10/2023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52009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46710-055D-428E-A44B-B59EDE46CAA4}" type="datetime1">
              <a:rPr lang="nl-BE" smtClean="0"/>
              <a:t>4/10/2023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50361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7F595-E969-4F07-AE1C-135F7E437686}" type="datetime1">
              <a:rPr lang="nl-BE" smtClean="0"/>
              <a:t>4/10/2023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3589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0D217-EDEF-43AF-B911-E4FD2BD0AACF}" type="datetime1">
              <a:rPr lang="nl-BE" smtClean="0"/>
              <a:t>4/10/2023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83620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47197-1313-43D1-9E6B-9668FA7F50BF}" type="datetime1">
              <a:rPr lang="nl-BE" smtClean="0"/>
              <a:t>4/10/2023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73852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FE0DB-37DB-463E-A683-8BAC09395549}" type="datetime1">
              <a:rPr lang="nl-BE" smtClean="0"/>
              <a:t>4/10/2023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3365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4/10/2023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2473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AE96750D-34DD-4D6C-9275-3FD5A7CA820A}" type="datetime1">
              <a:rPr lang="nl-BE" smtClean="0"/>
              <a:t>4/10/2023</a:t>
            </a:fld>
            <a:endParaRPr lang="nl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3008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E250E4-A818-47B7-9957-64F133E65222}" type="datetime1">
              <a:rPr lang="nl-BE" smtClean="0"/>
              <a:t>4/10/2023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59649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53A68F-889F-4B54-B0A1-53B050B3D9C9}" type="datetime1">
              <a:rPr lang="nl-BE" smtClean="0"/>
              <a:t>4/10/2023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2146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4/10/2023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5200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4/10/2023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503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4/10/2023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358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4/10/2023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836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4/10/2023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7385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4/10/2023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3365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447D9D2-2F73-4C2C-AEB9-2035DE5BB702}" type="datetimeFigureOut">
              <a:rPr lang="nl-BE" smtClean="0"/>
              <a:t>4/10/2023</a:t>
            </a:fld>
            <a:endParaRPr lang="nl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3008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1447D9D2-2F73-4C2C-AEB9-2035DE5BB702}" type="datetimeFigureOut">
              <a:rPr lang="nl-BE" smtClean="0"/>
              <a:t>4/10/2023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6171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80B02CC2-9D92-45C8-A971-06B987F7EBD4}" type="datetime1">
              <a:rPr lang="nl-BE" smtClean="0"/>
              <a:t>4/10/2023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6171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jp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lkom - Levende Steen Ministries">
            <a:extLst>
              <a:ext uri="{FF2B5EF4-FFF2-40B4-BE49-F238E27FC236}">
                <a16:creationId xmlns:a16="http://schemas.microsoft.com/office/drawing/2014/main" id="{3DA98933-659E-7643-932A-26913DA86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3100"/>
            <a:ext cx="1219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111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09F29D-D3C9-491D-B437-EE5AC8E9F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Welke vragen stel ik? (syllabus M p. 10)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B465514-5437-450F-B7F3-F8E385E311FF}"/>
              </a:ext>
            </a:extLst>
          </p:cNvPr>
          <p:cNvSpPr txBox="1"/>
          <p:nvPr/>
        </p:nvSpPr>
        <p:spPr>
          <a:xfrm>
            <a:off x="835728" y="1761420"/>
            <a:ext cx="7507111" cy="4092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BE" sz="2800" dirty="0"/>
              <a:t>vraag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BE" sz="2800" dirty="0">
                <a:solidFill>
                  <a:srgbClr val="00B050"/>
                </a:solidFill>
              </a:rPr>
              <a:t>Wie ben jij? / Hoe heet jij? / Wat is je naam?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BE" sz="2800" dirty="0">
                <a:solidFill>
                  <a:srgbClr val="00B050"/>
                </a:solidFill>
              </a:rPr>
              <a:t>Uit welk land kom jij? / Waar kom jij vandaan?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BE" sz="2800" dirty="0">
                <a:solidFill>
                  <a:srgbClr val="00B050"/>
                </a:solidFill>
              </a:rPr>
              <a:t>Heb jij kinderen?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BE" sz="2800" dirty="0">
                <a:solidFill>
                  <a:srgbClr val="00B050"/>
                </a:solidFill>
              </a:rPr>
              <a:t>Ben jij getrouwd?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BE" sz="2800" dirty="0">
                <a:solidFill>
                  <a:srgbClr val="00B050"/>
                </a:solidFill>
              </a:rPr>
              <a:t>Welke taal spreek jij? (Wat is jouw moedertaal?)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BE" sz="2800" dirty="0">
                <a:solidFill>
                  <a:srgbClr val="00B050"/>
                </a:solidFill>
              </a:rPr>
              <a:t>Wanneer verjaar jij? / Wanneer ben jij jarig?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BE" sz="2800" dirty="0">
                <a:solidFill>
                  <a:srgbClr val="00B050"/>
                </a:solidFill>
              </a:rPr>
              <a:t>Hoe ga jij naar je werk / de supermarkt?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7C820C98-972A-4A7F-949F-CEB76F4006F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356" y="2655496"/>
            <a:ext cx="1054735" cy="53340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6AD3CAE0-5E29-4DD4-9EFE-B5DC3D292E6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17" y="3182306"/>
            <a:ext cx="523875" cy="517525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AE33EC34-CF6A-41FB-B1E7-9B20FB7A1C79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4" y="4332211"/>
            <a:ext cx="714375" cy="468630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463A4918-6DC8-458A-A4A9-0F3169364175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6" y="4726363"/>
            <a:ext cx="552450" cy="526415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72F8E8A1-D488-4FF8-BFED-74251A1CC1E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4" y="3706714"/>
            <a:ext cx="777875" cy="567690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BA8F7E23-EEB8-4D7B-B90E-F47626FDA676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4" y="5279027"/>
            <a:ext cx="847725" cy="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614CAC73-D9AE-9A4F-A791-EDFC57D99C43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3284"/>
            <a:ext cx="632898" cy="8940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063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09F29D-D3C9-491D-B437-EE5AC8E9F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 Welke vragen stel ik? (syllabus M p. 10)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B465514-5437-450F-B7F3-F8E385E311FF}"/>
              </a:ext>
            </a:extLst>
          </p:cNvPr>
          <p:cNvSpPr txBox="1"/>
          <p:nvPr/>
        </p:nvSpPr>
        <p:spPr>
          <a:xfrm>
            <a:off x="835728" y="1761420"/>
            <a:ext cx="7507111" cy="2544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BE" sz="2800" dirty="0"/>
              <a:t>vraag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BE" sz="2800" dirty="0">
                <a:solidFill>
                  <a:srgbClr val="00B050"/>
                </a:solidFill>
              </a:rPr>
              <a:t>Wat doe jij graag? (Wat zijn jouw hobby’s?)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BE" sz="2800" dirty="0">
                <a:solidFill>
                  <a:srgbClr val="00B050"/>
                </a:solidFill>
              </a:rPr>
              <a:t>Wat eet jij graag?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nl-BE" sz="2800" dirty="0">
                <a:solidFill>
                  <a:srgbClr val="00B050"/>
                </a:solidFill>
              </a:rPr>
              <a:t>Wat drink jij graag?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nl-BE" sz="2800" dirty="0">
              <a:solidFill>
                <a:srgbClr val="00B050"/>
              </a:solidFill>
            </a:endParaRPr>
          </a:p>
        </p:txBody>
      </p:sp>
      <p:pic>
        <p:nvPicPr>
          <p:cNvPr id="16" name="Afbeelding 15">
            <a:extLst>
              <a:ext uri="{FF2B5EF4-FFF2-40B4-BE49-F238E27FC236}">
                <a16:creationId xmlns:a16="http://schemas.microsoft.com/office/drawing/2014/main" id="{E60D8430-D701-4633-A855-E56DBF2F938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29094"/>
            <a:ext cx="927100" cy="40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9CD878DE-2E0A-44E3-9211-E11D65436DF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14" y="2638198"/>
            <a:ext cx="561340" cy="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B38D7FB1-C18D-4646-99D2-A8CB4E6C2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50" y="3200254"/>
            <a:ext cx="466667" cy="647619"/>
          </a:xfrm>
          <a:prstGeom prst="rect">
            <a:avLst/>
          </a:prstGeom>
        </p:spPr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C4F67A39-24C3-3045-8DFC-727422893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Wat doe jij op een dag?</a:t>
            </a:r>
          </a:p>
          <a:p>
            <a:r>
              <a:rPr lang="nl-BE" dirty="0"/>
              <a:t>Wat is jouw beroep/job?</a:t>
            </a:r>
          </a:p>
          <a:p>
            <a:r>
              <a:rPr lang="nl-BE" dirty="0"/>
              <a:t>Heb jij huisdieren?</a:t>
            </a:r>
          </a:p>
          <a:p>
            <a:r>
              <a:rPr lang="nl-BE" dirty="0"/>
              <a:t>Waar woon jij?</a:t>
            </a:r>
          </a:p>
          <a:p>
            <a:r>
              <a:rPr lang="nl-BE" dirty="0"/>
              <a:t>Hoe oud ben je?</a:t>
            </a:r>
          </a:p>
        </p:txBody>
      </p:sp>
    </p:spTree>
    <p:extLst>
      <p:ext uri="{BB962C8B-B14F-4D97-AF65-F5344CB8AC3E}">
        <p14:creationId xmlns:p14="http://schemas.microsoft.com/office/powerpoint/2010/main" val="189500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02F74A-1A3F-B944-A783-A2645F733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ZG M p. 10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7B499D67-E06C-9C4F-9B80-418DFB540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93" y="1690688"/>
            <a:ext cx="10109630" cy="5045641"/>
          </a:xfrm>
        </p:spPr>
      </p:pic>
    </p:spTree>
    <p:extLst>
      <p:ext uri="{BB962C8B-B14F-4D97-AF65-F5344CB8AC3E}">
        <p14:creationId xmlns:p14="http://schemas.microsoft.com/office/powerpoint/2010/main" val="2397318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DA23E-84C3-F448-9748-52FF42D5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Klaar?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327F6C-7859-364E-9704-DCAC8E1D64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Stel nog meer originele vragen!</a:t>
            </a:r>
          </a:p>
          <a:p>
            <a:pPr marL="0" indent="0">
              <a:buNone/>
            </a:pPr>
            <a:r>
              <a:rPr lang="nl-BE" dirty="0"/>
              <a:t>Bv.:</a:t>
            </a:r>
          </a:p>
          <a:p>
            <a:r>
              <a:rPr lang="nl-BE" dirty="0"/>
              <a:t>Heb jij een huisdier?</a:t>
            </a:r>
          </a:p>
          <a:p>
            <a:r>
              <a:rPr lang="nl-BE" dirty="0"/>
              <a:t>Wat is jouw favoriete kleur?</a:t>
            </a:r>
          </a:p>
          <a:p>
            <a:r>
              <a:rPr lang="nl-BE" dirty="0"/>
              <a:t>Wat eet jij als ontbijt?</a:t>
            </a:r>
          </a:p>
          <a:p>
            <a:r>
              <a:rPr lang="nl-BE" dirty="0"/>
              <a:t>Koffie of thee?</a:t>
            </a:r>
          </a:p>
          <a:p>
            <a:r>
              <a:rPr lang="nl-BE" dirty="0"/>
              <a:t>Een kat of een hond?</a:t>
            </a:r>
          </a:p>
          <a:p>
            <a:r>
              <a:rPr lang="nl-BE" dirty="0"/>
              <a:t>Noteer alle info over jouw collega’s!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8324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5341DD1-4631-0F4B-8C18-36E4874D8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58" y="0"/>
            <a:ext cx="6858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B6D569-DC10-F447-A33E-F7809630A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chemeClr val="bg1"/>
                </a:solidFill>
                <a:highlight>
                  <a:srgbClr val="000000"/>
                </a:highlight>
              </a:rPr>
              <a:t>Presens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E79CE99-D03C-EA4D-B50C-AA0AE422F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  <a:highlight>
                  <a:srgbClr val="000000"/>
                </a:highlight>
              </a:rPr>
              <a:t>Ik</a:t>
            </a:r>
            <a:r>
              <a:rPr lang="nl-BE" dirty="0">
                <a:solidFill>
                  <a:srgbClr val="FF0000"/>
                </a:solidFill>
                <a:highlight>
                  <a:srgbClr val="000000"/>
                </a:highlight>
              </a:rPr>
              <a:t> </a:t>
            </a:r>
            <a:r>
              <a:rPr lang="nl-BE" u="sng" dirty="0">
                <a:solidFill>
                  <a:schemeClr val="bg1"/>
                </a:solidFill>
                <a:highlight>
                  <a:srgbClr val="000000"/>
                </a:highlight>
              </a:rPr>
              <a:t>drink</a:t>
            </a:r>
            <a:r>
              <a:rPr lang="nl-BE" dirty="0">
                <a:solidFill>
                  <a:schemeClr val="bg1"/>
                </a:solidFill>
                <a:highlight>
                  <a:srgbClr val="000000"/>
                </a:highlight>
              </a:rPr>
              <a:t> nooit thee. </a:t>
            </a:r>
            <a:r>
              <a:rPr lang="nl-BE" u="sng" dirty="0">
                <a:solidFill>
                  <a:schemeClr val="bg1"/>
                </a:solidFill>
                <a:highlight>
                  <a:srgbClr val="000000"/>
                </a:highlight>
              </a:rPr>
              <a:t>Drink</a:t>
            </a:r>
            <a:r>
              <a:rPr lang="nl-BE" dirty="0">
                <a:solidFill>
                  <a:schemeClr val="bg1"/>
                </a:solidFill>
                <a:highlight>
                  <a:srgbClr val="000000"/>
                </a:highlight>
              </a:rPr>
              <a:t> jij thee?</a:t>
            </a:r>
          </a:p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  <a:highlight>
                  <a:srgbClr val="000000"/>
                </a:highlight>
              </a:rPr>
              <a:t>Jij </a:t>
            </a:r>
            <a:r>
              <a:rPr lang="nl-BE" u="sng" dirty="0">
                <a:solidFill>
                  <a:schemeClr val="bg1"/>
                </a:solidFill>
                <a:highlight>
                  <a:srgbClr val="000000"/>
                </a:highlight>
              </a:rPr>
              <a:t>drinkt</a:t>
            </a:r>
            <a:r>
              <a:rPr lang="nl-BE" dirty="0">
                <a:solidFill>
                  <a:schemeClr val="bg1"/>
                </a:solidFill>
                <a:highlight>
                  <a:srgbClr val="000000"/>
                </a:highlight>
              </a:rPr>
              <a:t> soms thee. </a:t>
            </a:r>
            <a:r>
              <a:rPr lang="nl-BE" u="sng" dirty="0">
                <a:solidFill>
                  <a:schemeClr val="bg1"/>
                </a:solidFill>
                <a:highlight>
                  <a:srgbClr val="000000"/>
                </a:highlight>
              </a:rPr>
              <a:t>Drink</a:t>
            </a:r>
            <a:r>
              <a:rPr lang="nl-BE" dirty="0">
                <a:solidFill>
                  <a:schemeClr val="bg1"/>
                </a:solidFill>
                <a:highlight>
                  <a:srgbClr val="000000"/>
                </a:highlight>
              </a:rPr>
              <a:t>t hij thee?</a:t>
            </a:r>
          </a:p>
          <a:p>
            <a:pPr marL="0" indent="0">
              <a:buNone/>
            </a:pPr>
            <a:r>
              <a:rPr lang="nl-BE" dirty="0">
                <a:solidFill>
                  <a:schemeClr val="bg1"/>
                </a:solidFill>
                <a:highlight>
                  <a:srgbClr val="000000"/>
                </a:highlight>
              </a:rPr>
              <a:t>Hij </a:t>
            </a:r>
            <a:r>
              <a:rPr lang="nl-BE" u="sng" dirty="0">
                <a:solidFill>
                  <a:schemeClr val="bg1"/>
                </a:solidFill>
                <a:highlight>
                  <a:srgbClr val="000000"/>
                </a:highlight>
              </a:rPr>
              <a:t>drinkt</a:t>
            </a:r>
            <a:r>
              <a:rPr lang="nl-BE" dirty="0">
                <a:solidFill>
                  <a:schemeClr val="bg1"/>
                </a:solidFill>
                <a:highlight>
                  <a:srgbClr val="000000"/>
                </a:highlight>
              </a:rPr>
              <a:t> altijd thee.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7EEC963-42AB-D34F-8CDE-DA52E102A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755" r="35641"/>
          <a:stretch/>
        </p:blipFill>
        <p:spPr>
          <a:xfrm>
            <a:off x="6850742" y="0"/>
            <a:ext cx="36866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22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C0502-CF80-C04D-9EA4-99A965991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Welk of welke? (syllabus M p. 10)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ACA75D4-7891-2F4E-AE8B-675236A7F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200" y="1811111"/>
            <a:ext cx="11785600" cy="4351338"/>
          </a:xfrm>
        </p:spPr>
        <p:txBody>
          <a:bodyPr/>
          <a:lstStyle/>
          <a:p>
            <a:endParaRPr lang="nl-BE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A4727EEE-E250-4401-9D03-9445D1705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2607188"/>
            <a:ext cx="11661167" cy="294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67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B27ECB-4563-4824-A23A-AC1050723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 Vul in met </a:t>
            </a:r>
            <a:r>
              <a:rPr lang="nl-BE" i="1" dirty="0"/>
              <a:t>niet</a:t>
            </a:r>
            <a:r>
              <a:rPr lang="nl-BE" dirty="0"/>
              <a:t> of </a:t>
            </a:r>
            <a:r>
              <a:rPr lang="nl-BE" i="1" dirty="0"/>
              <a:t>geen. </a:t>
            </a:r>
            <a:r>
              <a:rPr lang="nl-BE" dirty="0"/>
              <a:t>(syllabus M p. 10)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FDBD54-FFE2-4791-94DD-DB9D06828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nl-BE" dirty="0"/>
              <a:t>1 Ik ben </a:t>
            </a:r>
            <a:r>
              <a:rPr lang="nl-BE" dirty="0">
                <a:solidFill>
                  <a:srgbClr val="00B050"/>
                </a:solidFill>
              </a:rPr>
              <a:t>niet</a:t>
            </a:r>
            <a:r>
              <a:rPr lang="nl-BE" dirty="0"/>
              <a:t> getrouwd, maar ik woon wel samen.</a:t>
            </a:r>
          </a:p>
          <a:p>
            <a:pPr marL="0" lvl="0" indent="0">
              <a:buNone/>
            </a:pPr>
            <a:r>
              <a:rPr lang="nl-BE" dirty="0"/>
              <a:t>2 Ik spreek </a:t>
            </a:r>
            <a:r>
              <a:rPr lang="nl-BE" dirty="0">
                <a:solidFill>
                  <a:srgbClr val="00B050"/>
                </a:solidFill>
              </a:rPr>
              <a:t>geen</a:t>
            </a:r>
            <a:r>
              <a:rPr lang="nl-BE" dirty="0"/>
              <a:t> Engels, maar wel Frans.</a:t>
            </a:r>
          </a:p>
          <a:p>
            <a:pPr marL="0" lvl="0" indent="0">
              <a:buNone/>
            </a:pPr>
            <a:r>
              <a:rPr lang="nl-BE" dirty="0"/>
              <a:t>3 Ik kom </a:t>
            </a:r>
            <a:r>
              <a:rPr lang="nl-BE" dirty="0">
                <a:solidFill>
                  <a:srgbClr val="00B050"/>
                </a:solidFill>
              </a:rPr>
              <a:t>niet</a:t>
            </a:r>
            <a:r>
              <a:rPr lang="nl-BE" dirty="0"/>
              <a:t> uit de Verenigde Staten, maar uit Mexico.</a:t>
            </a:r>
          </a:p>
          <a:p>
            <a:pPr marL="0" lvl="0" indent="0">
              <a:buNone/>
            </a:pPr>
            <a:r>
              <a:rPr lang="nl-BE" dirty="0"/>
              <a:t>4 Ik ben </a:t>
            </a:r>
            <a:r>
              <a:rPr lang="nl-BE" dirty="0">
                <a:solidFill>
                  <a:srgbClr val="00B050"/>
                </a:solidFill>
              </a:rPr>
              <a:t>niet</a:t>
            </a:r>
            <a:r>
              <a:rPr lang="nl-BE" dirty="0"/>
              <a:t> in Taiwan geboren, maar in China.</a:t>
            </a:r>
          </a:p>
          <a:p>
            <a:pPr marL="0" lvl="0" indent="0">
              <a:buNone/>
            </a:pPr>
            <a:r>
              <a:rPr lang="nl-BE" dirty="0"/>
              <a:t>5 Ik kom </a:t>
            </a:r>
            <a:r>
              <a:rPr lang="nl-BE" dirty="0">
                <a:solidFill>
                  <a:srgbClr val="00B050"/>
                </a:solidFill>
              </a:rPr>
              <a:t>niet</a:t>
            </a:r>
            <a:r>
              <a:rPr lang="nl-BE" dirty="0"/>
              <a:t> te voet naar school, maar met de fiets.</a:t>
            </a:r>
          </a:p>
          <a:p>
            <a:pPr marL="0" lvl="0" indent="0">
              <a:buNone/>
            </a:pPr>
            <a:r>
              <a:rPr lang="nl-BE" dirty="0"/>
              <a:t>6 Ik heb </a:t>
            </a:r>
            <a:r>
              <a:rPr lang="nl-BE" dirty="0">
                <a:solidFill>
                  <a:srgbClr val="00B050"/>
                </a:solidFill>
              </a:rPr>
              <a:t>geen</a:t>
            </a:r>
            <a:r>
              <a:rPr lang="nl-BE" dirty="0"/>
              <a:t> vriendin, maar wel een hond.</a:t>
            </a:r>
          </a:p>
          <a:p>
            <a:pPr marL="0" lvl="0" indent="0">
              <a:buNone/>
            </a:pPr>
            <a:r>
              <a:rPr lang="nl-BE" dirty="0"/>
              <a:t>7 Ik verjaar </a:t>
            </a:r>
            <a:r>
              <a:rPr lang="nl-BE" dirty="0">
                <a:solidFill>
                  <a:srgbClr val="00B050"/>
                </a:solidFill>
              </a:rPr>
              <a:t>niet</a:t>
            </a:r>
            <a:r>
              <a:rPr lang="nl-BE" dirty="0"/>
              <a:t> in juni, maar in juli.</a:t>
            </a:r>
          </a:p>
          <a:p>
            <a:pPr marL="0" lvl="0" indent="0">
              <a:buNone/>
            </a:pPr>
            <a:r>
              <a:rPr lang="nl-BE" dirty="0"/>
              <a:t>8 Ik heb </a:t>
            </a:r>
            <a:r>
              <a:rPr lang="nl-BE" dirty="0">
                <a:solidFill>
                  <a:srgbClr val="00B050"/>
                </a:solidFill>
              </a:rPr>
              <a:t>geen</a:t>
            </a:r>
            <a:r>
              <a:rPr lang="nl-BE" dirty="0"/>
              <a:t> vier kinderen! Twee is genoeg. 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97657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D79B8D-EFF2-B047-AC84-A24B6A73A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Waarom studeer je Nederlands? </a:t>
            </a:r>
            <a:br>
              <a:rPr lang="nl-BE" dirty="0"/>
            </a:br>
            <a:r>
              <a:rPr lang="nl-BE" dirty="0"/>
              <a:t>(Syllabus p. 7)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D30C70E-93AD-0542-AF11-9A6D717C45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/>
              <a:t>Ik studeer Nederlands + Mijn collega’s </a:t>
            </a:r>
            <a:r>
              <a:rPr lang="nl-BE" dirty="0">
                <a:highlight>
                  <a:srgbClr val="FF0000"/>
                </a:highlight>
              </a:rPr>
              <a:t>spreken</a:t>
            </a:r>
            <a:r>
              <a:rPr lang="nl-BE" dirty="0"/>
              <a:t> Nederlands.</a:t>
            </a:r>
          </a:p>
          <a:p>
            <a:pPr>
              <a:buFont typeface="Wingdings" pitchFamily="2" charset="2"/>
              <a:buChar char="à"/>
            </a:pPr>
            <a:r>
              <a:rPr lang="nl-BE" dirty="0">
                <a:sym typeface="Wingdings" pitchFamily="2" charset="2"/>
              </a:rPr>
              <a:t>Ik studeer Nederlands omdat mijn collega’s Nederlands </a:t>
            </a:r>
            <a:r>
              <a:rPr lang="nl-BE" dirty="0">
                <a:highlight>
                  <a:srgbClr val="FF0000"/>
                </a:highlight>
                <a:sym typeface="Wingdings" pitchFamily="2" charset="2"/>
              </a:rPr>
              <a:t>spreken</a:t>
            </a:r>
            <a:r>
              <a:rPr lang="nl-BE" dirty="0">
                <a:sym typeface="Wingdings" pitchFamily="2" charset="2"/>
              </a:rPr>
              <a:t>.</a:t>
            </a:r>
          </a:p>
          <a:p>
            <a:pPr>
              <a:buFont typeface="Wingdings" pitchFamily="2" charset="2"/>
              <a:buChar char="à"/>
            </a:pPr>
            <a:r>
              <a:rPr lang="nl-BE" dirty="0">
                <a:sym typeface="Wingdings" pitchFamily="2" charset="2"/>
              </a:rPr>
              <a:t>Ik studeer Nederlands omdat ik werk </a:t>
            </a:r>
            <a:r>
              <a:rPr lang="nl-BE" dirty="0">
                <a:highlight>
                  <a:srgbClr val="FF0000"/>
                </a:highlight>
                <a:sym typeface="Wingdings" pitchFamily="2" charset="2"/>
              </a:rPr>
              <a:t>zoek</a:t>
            </a:r>
            <a:r>
              <a:rPr lang="nl-BE" dirty="0">
                <a:sym typeface="Wingdings" pitchFamily="2" charset="2"/>
              </a:rPr>
              <a:t>.</a:t>
            </a:r>
          </a:p>
          <a:p>
            <a:pPr>
              <a:buFont typeface="Wingdings" pitchFamily="2" charset="2"/>
              <a:buChar char="à"/>
            </a:pPr>
            <a:r>
              <a:rPr lang="nl-BE" dirty="0">
                <a:sym typeface="Wingdings" pitchFamily="2" charset="2"/>
              </a:rPr>
              <a:t>Ik studeer Nederlands omdat ik in Leuven </a:t>
            </a:r>
            <a:r>
              <a:rPr lang="nl-BE" dirty="0">
                <a:highlight>
                  <a:srgbClr val="FF0000"/>
                </a:highlight>
                <a:sym typeface="Wingdings" pitchFamily="2" charset="2"/>
              </a:rPr>
              <a:t>woon</a:t>
            </a:r>
            <a:r>
              <a:rPr lang="nl-BE" dirty="0">
                <a:sym typeface="Wingdings" pitchFamily="2" charset="2"/>
              </a:rPr>
              <a:t>.</a:t>
            </a:r>
          </a:p>
          <a:p>
            <a:pPr>
              <a:buFont typeface="Wingdings" pitchFamily="2" charset="2"/>
              <a:buChar char="à"/>
            </a:pPr>
            <a:r>
              <a:rPr lang="nl-BE" dirty="0">
                <a:sym typeface="Wingdings" pitchFamily="2" charset="2"/>
              </a:rPr>
              <a:t>Ik studeer Nederlands omdat ik in België </a:t>
            </a:r>
            <a:r>
              <a:rPr lang="nl-BE" dirty="0">
                <a:highlight>
                  <a:srgbClr val="FF0000"/>
                </a:highlight>
                <a:sym typeface="Wingdings" pitchFamily="2" charset="2"/>
              </a:rPr>
              <a:t>wil</a:t>
            </a:r>
            <a:r>
              <a:rPr lang="nl-BE" dirty="0">
                <a:sym typeface="Wingdings" pitchFamily="2" charset="2"/>
              </a:rPr>
              <a:t> </a:t>
            </a:r>
            <a:r>
              <a:rPr lang="nl-BE" dirty="0">
                <a:highlight>
                  <a:srgbClr val="FF0000"/>
                </a:highlight>
                <a:sym typeface="Wingdings" pitchFamily="2" charset="2"/>
              </a:rPr>
              <a:t>werken</a:t>
            </a:r>
            <a:r>
              <a:rPr lang="nl-BE" dirty="0">
                <a:sym typeface="Wingdings" pitchFamily="2" charset="2"/>
              </a:rPr>
              <a:t>.</a:t>
            </a:r>
          </a:p>
          <a:p>
            <a:pPr marL="0" indent="0">
              <a:buNone/>
            </a:pPr>
            <a:endParaRPr lang="nl-BE" dirty="0"/>
          </a:p>
          <a:p>
            <a:endParaRPr lang="nl-BE" dirty="0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8F086B85-4CAB-DC41-8F4B-6A4FECD8D1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772" y="4731656"/>
            <a:ext cx="2004589" cy="185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7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F9CFE3-7266-4649-96F8-9211C598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Deze tabel= je nieuwe beste vriend!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851FFE84-672A-C345-8A72-00B40B325EA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2032000" y="1825624"/>
          <a:ext cx="9321800" cy="44373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4360">
                  <a:extLst>
                    <a:ext uri="{9D8B030D-6E8A-4147-A177-3AD203B41FA5}">
                      <a16:colId xmlns:a16="http://schemas.microsoft.com/office/drawing/2014/main" val="3244385208"/>
                    </a:ext>
                  </a:extLst>
                </a:gridCol>
                <a:gridCol w="1864360">
                  <a:extLst>
                    <a:ext uri="{9D8B030D-6E8A-4147-A177-3AD203B41FA5}">
                      <a16:colId xmlns:a16="http://schemas.microsoft.com/office/drawing/2014/main" val="2523587777"/>
                    </a:ext>
                  </a:extLst>
                </a:gridCol>
                <a:gridCol w="1864360">
                  <a:extLst>
                    <a:ext uri="{9D8B030D-6E8A-4147-A177-3AD203B41FA5}">
                      <a16:colId xmlns:a16="http://schemas.microsoft.com/office/drawing/2014/main" val="1707152209"/>
                    </a:ext>
                  </a:extLst>
                </a:gridCol>
                <a:gridCol w="1864360">
                  <a:extLst>
                    <a:ext uri="{9D8B030D-6E8A-4147-A177-3AD203B41FA5}">
                      <a16:colId xmlns:a16="http://schemas.microsoft.com/office/drawing/2014/main" val="2024694639"/>
                    </a:ext>
                  </a:extLst>
                </a:gridCol>
                <a:gridCol w="1864360">
                  <a:extLst>
                    <a:ext uri="{9D8B030D-6E8A-4147-A177-3AD203B41FA5}">
                      <a16:colId xmlns:a16="http://schemas.microsoft.com/office/drawing/2014/main" val="405309934"/>
                    </a:ext>
                  </a:extLst>
                </a:gridCol>
              </a:tblGrid>
              <a:tr h="887478">
                <a:tc gridSpan="5">
                  <a:txBody>
                    <a:bodyPr/>
                    <a:lstStyle/>
                    <a:p>
                      <a:pPr algn="ctr"/>
                      <a:r>
                        <a:rPr lang="nl-BE" sz="4800" dirty="0"/>
                        <a:t>HZ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011567"/>
                  </a:ext>
                </a:extLst>
              </a:tr>
              <a:tr h="887478">
                <a:tc>
                  <a:txBody>
                    <a:bodyPr/>
                    <a:lstStyle/>
                    <a:p>
                      <a:pPr algn="ctr"/>
                      <a:r>
                        <a:rPr lang="nl-BE" sz="4000" dirty="0"/>
                        <a:t>S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4000" dirty="0"/>
                        <a:t>V</a:t>
                      </a:r>
                      <a:r>
                        <a:rPr lang="nl-BE" sz="4000" baseline="-25000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4000" dirty="0"/>
                        <a:t>(R)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4000" dirty="0"/>
                        <a:t>(V</a:t>
                      </a:r>
                      <a:r>
                        <a:rPr lang="nl-BE" sz="4000" baseline="-25000" dirty="0"/>
                        <a:t>2</a:t>
                      </a:r>
                      <a:r>
                        <a:rPr lang="nl-BE" sz="4000" dirty="0"/>
                        <a:t>)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BE" sz="4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80196"/>
                  </a:ext>
                </a:extLst>
              </a:tr>
              <a:tr h="887478">
                <a:tc>
                  <a:txBody>
                    <a:bodyPr/>
                    <a:lstStyle/>
                    <a:p>
                      <a:pPr algn="ctr"/>
                      <a:r>
                        <a:rPr lang="nl-BE" sz="4000" dirty="0"/>
                        <a:t>R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4000" dirty="0"/>
                        <a:t>V</a:t>
                      </a:r>
                      <a:r>
                        <a:rPr lang="nl-BE" sz="4000" baseline="-25000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4000" dirty="0"/>
                        <a:t>S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4000" dirty="0"/>
                        <a:t>(R)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4000" dirty="0"/>
                        <a:t>(V</a:t>
                      </a:r>
                      <a:r>
                        <a:rPr lang="nl-BE" sz="4000" baseline="-25000" dirty="0"/>
                        <a:t>2</a:t>
                      </a:r>
                      <a:r>
                        <a:rPr lang="nl-BE" sz="4000" dirty="0"/>
                        <a:t>)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787581"/>
                  </a:ext>
                </a:extLst>
              </a:tr>
              <a:tr h="887478">
                <a:tc gridSpan="5">
                  <a:txBody>
                    <a:bodyPr/>
                    <a:lstStyle/>
                    <a:p>
                      <a:pPr algn="ctr"/>
                      <a:r>
                        <a:rPr lang="nl-BE" sz="4800" dirty="0"/>
                        <a:t>BZ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223789"/>
                  </a:ext>
                </a:extLst>
              </a:tr>
              <a:tr h="887478">
                <a:tc>
                  <a:txBody>
                    <a:bodyPr/>
                    <a:lstStyle/>
                    <a:p>
                      <a:pPr algn="ctr"/>
                      <a:endParaRPr lang="nl-BE" sz="4800" dirty="0"/>
                    </a:p>
                  </a:txBody>
                  <a:tcP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4000" dirty="0"/>
                        <a:t>S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4000" dirty="0"/>
                        <a:t>(R)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4000" dirty="0"/>
                        <a:t>V</a:t>
                      </a:r>
                      <a:r>
                        <a:rPr lang="nl-BE" sz="4000" baseline="-25000" dirty="0"/>
                        <a:t>1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sz="4000" dirty="0"/>
                        <a:t>(V</a:t>
                      </a:r>
                      <a:r>
                        <a:rPr lang="nl-BE" sz="4000" baseline="-25000" dirty="0"/>
                        <a:t>2</a:t>
                      </a:r>
                      <a:r>
                        <a:rPr lang="nl-BE" sz="4000" dirty="0"/>
                        <a:t>)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1503164"/>
                  </a:ext>
                </a:extLst>
              </a:tr>
            </a:tbl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DBAA55A2-576A-4A46-A510-9AC6A89E8147}"/>
              </a:ext>
            </a:extLst>
          </p:cNvPr>
          <p:cNvSpPr txBox="1"/>
          <p:nvPr/>
        </p:nvSpPr>
        <p:spPr>
          <a:xfrm>
            <a:off x="252142" y="2801257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NORMAAL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7FEFFD0-86C1-4647-848B-D9C0779FE0A5}"/>
              </a:ext>
            </a:extLst>
          </p:cNvPr>
          <p:cNvSpPr txBox="1"/>
          <p:nvPr/>
        </p:nvSpPr>
        <p:spPr>
          <a:xfrm>
            <a:off x="321776" y="3674987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INVERSIE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C2BE9A9C-4A44-1D45-B354-CDC7A2F96878}"/>
              </a:ext>
            </a:extLst>
          </p:cNvPr>
          <p:cNvSpPr txBox="1"/>
          <p:nvPr/>
        </p:nvSpPr>
        <p:spPr>
          <a:xfrm>
            <a:off x="321776" y="5558972"/>
            <a:ext cx="1106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dirty="0"/>
              <a:t>KATAPULT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3EFB980E-7781-5C40-9BBC-DFD804D3FC82}"/>
              </a:ext>
            </a:extLst>
          </p:cNvPr>
          <p:cNvSpPr txBox="1"/>
          <p:nvPr/>
        </p:nvSpPr>
        <p:spPr>
          <a:xfrm>
            <a:off x="508000" y="487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EE74638-E671-3C45-9CC8-DEBF474B17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36" y="2369343"/>
            <a:ext cx="1395408" cy="1120978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C156DE1F-1639-BE4B-9866-250D1F11B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43" y="3502490"/>
            <a:ext cx="1106715" cy="1083658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F9E2C562-E812-7046-A88B-D205A64AA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29" y="5061466"/>
            <a:ext cx="1524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77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D8F1FFB-5F90-4FEF-9CD9-AFBD5DE6B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42621" y="965199"/>
            <a:ext cx="2925062" cy="4911211"/>
          </a:xfrm>
        </p:spPr>
        <p:txBody>
          <a:bodyPr anchor="ctr">
            <a:normAutofit/>
          </a:bodyPr>
          <a:lstStyle/>
          <a:p>
            <a:r>
              <a:rPr lang="nl-NL" sz="3000" dirty="0">
                <a:solidFill>
                  <a:schemeClr val="tx1"/>
                </a:solidFill>
              </a:rPr>
              <a:t>Nederlands – 1.2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FA47-BA5F-408C-A681-89DC58E9E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3840" y="2071116"/>
            <a:ext cx="0" cy="27157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34746" y="965200"/>
            <a:ext cx="6851057" cy="4911211"/>
          </a:xfrm>
        </p:spPr>
        <p:txBody>
          <a:bodyPr anchor="ctr">
            <a:normAutofit/>
          </a:bodyPr>
          <a:lstStyle/>
          <a:p>
            <a:pPr algn="r"/>
            <a:r>
              <a:rPr lang="nl-NL" sz="8000" dirty="0">
                <a:solidFill>
                  <a:schemeClr val="tx1"/>
                </a:solidFill>
              </a:rPr>
              <a:t>Deel 1: Heb jij een grote familie?</a:t>
            </a:r>
            <a:br>
              <a:rPr lang="nl-NL" sz="8000" dirty="0">
                <a:solidFill>
                  <a:schemeClr val="tx1"/>
                </a:solidFill>
              </a:rPr>
            </a:br>
            <a:r>
              <a:rPr lang="nl-NL" sz="3600" i="1" dirty="0">
                <a:solidFill>
                  <a:schemeClr val="tx1"/>
                </a:solidFill>
              </a:rPr>
              <a:t>Zo Gezegd </a:t>
            </a:r>
            <a:r>
              <a:rPr lang="nl-NL" sz="3600" dirty="0">
                <a:solidFill>
                  <a:schemeClr val="tx1"/>
                </a:solidFill>
              </a:rPr>
              <a:t>mondeling, p. 9-22</a:t>
            </a:r>
            <a:endParaRPr lang="nl-NL"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852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3">
            <a:extLst>
              <a:ext uri="{FF2B5EF4-FFF2-40B4-BE49-F238E27FC236}">
                <a16:creationId xmlns:a16="http://schemas.microsoft.com/office/drawing/2014/main" id="{290CF203-F5D2-44DE-8219-48B619795E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08AF9D8-39FC-41D2-AF33-612B39124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49388" y="4907629"/>
            <a:ext cx="3212386" cy="1185353"/>
          </a:xfrm>
        </p:spPr>
        <p:txBody>
          <a:bodyPr anchor="ctr">
            <a:normAutofit/>
          </a:bodyPr>
          <a:lstStyle/>
          <a:p>
            <a:r>
              <a:rPr lang="nl-BE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Nederlands 1.2: </a:t>
            </a:r>
            <a:br>
              <a:rPr lang="nl-BE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nl-BE" sz="2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1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E101ECB4-6493-4275-A881-612DA36DF3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03912" y="4907629"/>
            <a:ext cx="2410792" cy="1185353"/>
          </a:xfrm>
        </p:spPr>
        <p:txBody>
          <a:bodyPr anchor="ctr">
            <a:normAutofit/>
          </a:bodyPr>
          <a:lstStyle/>
          <a:p>
            <a:r>
              <a:rPr lang="nl-BE" sz="1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Woensdag </a:t>
            </a:r>
          </a:p>
          <a:p>
            <a:r>
              <a:rPr lang="nl-BE" sz="17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 oktober</a:t>
            </a:r>
          </a:p>
        </p:txBody>
      </p:sp>
    </p:spTree>
    <p:extLst>
      <p:ext uri="{BB962C8B-B14F-4D97-AF65-F5344CB8AC3E}">
        <p14:creationId xmlns:p14="http://schemas.microsoft.com/office/powerpoint/2010/main" val="19310535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8C004-5102-4175-8C88-93D280DF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stamboom van Joris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D30991-6263-4B9A-9CEF-31DECF433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800" b="1" dirty="0"/>
              <a:t>Maak de luisteroefening in Zo Gezegd!</a:t>
            </a:r>
          </a:p>
          <a:p>
            <a:pPr marL="514350" indent="-514350">
              <a:buFont typeface="+mj-lt"/>
              <a:buAutoNum type="arabicPeriod"/>
            </a:pPr>
            <a:r>
              <a:rPr lang="nl-BE" sz="2800" dirty="0"/>
              <a:t>Zoek de neef/tante/nonkel/… van Joris.</a:t>
            </a:r>
          </a:p>
          <a:p>
            <a:pPr marL="514350" indent="-514350">
              <a:buFont typeface="+mj-lt"/>
              <a:buAutoNum type="arabicPeriod"/>
            </a:pPr>
            <a:r>
              <a:rPr lang="nl-BE" sz="2800" dirty="0"/>
              <a:t>Vul de ontbrekende woorden in (Zo Gezegd).</a:t>
            </a:r>
          </a:p>
          <a:p>
            <a:pPr marL="0" indent="0">
              <a:buNone/>
            </a:pPr>
            <a:endParaRPr lang="nl-BE" sz="2800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BE97D610-7D4F-4DFF-A2F7-07650E2C895D}"/>
              </a:ext>
            </a:extLst>
          </p:cNvPr>
          <p:cNvSpPr txBox="1"/>
          <p:nvPr/>
        </p:nvSpPr>
        <p:spPr>
          <a:xfrm>
            <a:off x="7216726" y="126028"/>
            <a:ext cx="4839287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 </a:t>
            </a:r>
            <a:r>
              <a:rPr lang="nl-BE" sz="2800" i="1" dirty="0">
                <a:solidFill>
                  <a:schemeClr val="bg1"/>
                </a:solidFill>
              </a:rPr>
              <a:t>Zo Gezegd </a:t>
            </a:r>
            <a:r>
              <a:rPr lang="nl-BE" sz="2800" dirty="0">
                <a:solidFill>
                  <a:schemeClr val="bg1"/>
                </a:solidFill>
              </a:rPr>
              <a:t>mondeling p. 11-12,</a:t>
            </a:r>
          </a:p>
          <a:p>
            <a:r>
              <a:rPr lang="nl-BE" sz="2800" dirty="0">
                <a:solidFill>
                  <a:schemeClr val="bg1"/>
                </a:solidFill>
              </a:rPr>
              <a:t>Oefening 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DF95D7-9C4B-4B68-BA9E-73B67CDC0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20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65056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08F55F2F-8E94-47B6-AD1B-5D7B3F9C6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4464" t="11096" r="4809" b="9020"/>
          <a:stretch/>
        </p:blipFill>
        <p:spPr>
          <a:xfrm rot="5400000">
            <a:off x="2667000" y="-1334182"/>
            <a:ext cx="6858000" cy="952636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573464-86BF-4E83-8395-E490A537D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08913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58C004-5102-4175-8C88-93D280DF5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stamboom van Joris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D30991-6263-4B9A-9CEF-31DECF433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800" b="1" dirty="0"/>
              <a:t>Spreekoefening</a:t>
            </a:r>
            <a:endParaRPr lang="nl-BE" sz="2800" dirty="0"/>
          </a:p>
          <a:p>
            <a:pPr marL="514350" indent="-514350">
              <a:buFont typeface="+mj-lt"/>
              <a:buAutoNum type="arabicPeriod"/>
            </a:pPr>
            <a:r>
              <a:rPr lang="nl-BE" sz="2800" dirty="0"/>
              <a:t>Ga naar een </a:t>
            </a:r>
            <a:r>
              <a:rPr lang="nl-BE" sz="2800" dirty="0" err="1"/>
              <a:t>breakoutroom</a:t>
            </a:r>
            <a:endParaRPr lang="nl-BE" sz="2800" dirty="0"/>
          </a:p>
          <a:p>
            <a:pPr marL="514350" indent="-514350">
              <a:buFont typeface="+mj-lt"/>
              <a:buAutoNum type="arabicPeriod"/>
            </a:pPr>
            <a:r>
              <a:rPr lang="nl-BE" sz="2800" dirty="0"/>
              <a:t>Bekijk samen de stamboom op p. 13 en vergelijk met p. 11-12</a:t>
            </a:r>
          </a:p>
          <a:p>
            <a:pPr marL="514350" indent="-514350">
              <a:buFont typeface="+mj-lt"/>
              <a:buAutoNum type="arabicPeriod"/>
            </a:pPr>
            <a:r>
              <a:rPr lang="nl-BE" sz="2800" dirty="0"/>
              <a:t>Schrijf de juiste naam (</a:t>
            </a:r>
            <a:r>
              <a:rPr lang="nl-BE" sz="2800" dirty="0">
                <a:solidFill>
                  <a:srgbClr val="00B0F0"/>
                </a:solidFill>
              </a:rPr>
              <a:t>moeder/vader/…</a:t>
            </a:r>
            <a:r>
              <a:rPr lang="nl-BE" sz="2800" dirty="0"/>
              <a:t>) bij de juiste persoon</a:t>
            </a:r>
          </a:p>
          <a:p>
            <a:pPr marL="625475" indent="0">
              <a:buNone/>
            </a:pPr>
            <a:endParaRPr lang="nl-BE" sz="2800" dirty="0"/>
          </a:p>
          <a:p>
            <a:pPr marL="625475" indent="0">
              <a:buNone/>
            </a:pPr>
            <a:r>
              <a:rPr lang="nl-BE" sz="2800" i="1" dirty="0"/>
              <a:t>Hij/zij … graag</a:t>
            </a:r>
          </a:p>
          <a:p>
            <a:pPr marL="625475" indent="0">
              <a:buNone/>
            </a:pPr>
            <a:r>
              <a:rPr lang="nl-BE" sz="2800" i="1" dirty="0"/>
              <a:t>Hij/zij kan goed ….				Dat is de … van Joris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BE97D610-7D4F-4DFF-A2F7-07650E2C895D}"/>
              </a:ext>
            </a:extLst>
          </p:cNvPr>
          <p:cNvSpPr txBox="1"/>
          <p:nvPr/>
        </p:nvSpPr>
        <p:spPr>
          <a:xfrm>
            <a:off x="7216726" y="126028"/>
            <a:ext cx="4839287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 </a:t>
            </a:r>
            <a:r>
              <a:rPr lang="nl-BE" sz="2800" i="1" dirty="0">
                <a:solidFill>
                  <a:schemeClr val="bg1"/>
                </a:solidFill>
              </a:rPr>
              <a:t>Zo Gezegd </a:t>
            </a:r>
            <a:r>
              <a:rPr lang="nl-BE" sz="2800" dirty="0">
                <a:solidFill>
                  <a:schemeClr val="bg1"/>
                </a:solidFill>
              </a:rPr>
              <a:t>mondeling p. 13,</a:t>
            </a:r>
          </a:p>
          <a:p>
            <a:r>
              <a:rPr lang="nl-BE" sz="2800" dirty="0">
                <a:solidFill>
                  <a:schemeClr val="bg1"/>
                </a:solidFill>
              </a:rPr>
              <a:t>Oefening 6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770585-236B-4E9C-84CE-620F68284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22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32693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2D68FC-C5BD-4260-95D4-D0088F5EA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 stamboom van Joris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BF9C816-8F39-4D7D-83DA-7C1C81AFDE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80674"/>
            <a:ext cx="10515600" cy="5077326"/>
          </a:xfrm>
        </p:spPr>
        <p:txBody>
          <a:bodyPr/>
          <a:lstStyle/>
          <a:p>
            <a:r>
              <a:rPr lang="nl-BE" dirty="0"/>
              <a:t>Wat kan de broer van Joris heel goed?</a:t>
            </a:r>
          </a:p>
          <a:p>
            <a:pPr marL="0" indent="0">
              <a:buNone/>
            </a:pPr>
            <a:r>
              <a:rPr lang="nl-BE" dirty="0"/>
              <a:t>	De broer van Joris kan heel goed tennissen.</a:t>
            </a:r>
          </a:p>
          <a:p>
            <a:r>
              <a:rPr lang="nl-BE" dirty="0"/>
              <a:t>Wat doet de zus van Joris heel graag?</a:t>
            </a:r>
          </a:p>
          <a:p>
            <a:pPr marL="0" indent="0">
              <a:buNone/>
            </a:pPr>
            <a:r>
              <a:rPr lang="nl-BE" dirty="0"/>
              <a:t>	De zus van Joris zwemt heel graag.</a:t>
            </a:r>
          </a:p>
          <a:p>
            <a:r>
              <a:rPr lang="nl-BE" dirty="0"/>
              <a:t>Waar werkt de schoonzus van Joris?</a:t>
            </a:r>
          </a:p>
          <a:p>
            <a:pPr marL="0" indent="0">
              <a:buNone/>
            </a:pPr>
            <a:r>
              <a:rPr lang="nl-BE" dirty="0"/>
              <a:t>	De schoonzus van Joris werkt in een ziekenhuis.</a:t>
            </a:r>
          </a:p>
          <a:p>
            <a:r>
              <a:rPr lang="nl-BE" dirty="0"/>
              <a:t>Wat doet de schoonbroer van Joris graag?</a:t>
            </a:r>
          </a:p>
          <a:p>
            <a:pPr marL="0" indent="0">
              <a:buNone/>
            </a:pPr>
            <a:r>
              <a:rPr lang="nl-BE" dirty="0"/>
              <a:t>	De schoonbroer van Joris speelt graag met de kaarten.</a:t>
            </a:r>
          </a:p>
          <a:p>
            <a:r>
              <a:rPr lang="nl-BE" dirty="0"/>
              <a:t>Welk huisdier heeft de neef van Joris?</a:t>
            </a:r>
          </a:p>
          <a:p>
            <a:pPr marL="0" indent="0">
              <a:buNone/>
            </a:pPr>
            <a:r>
              <a:rPr lang="nl-BE" dirty="0"/>
              <a:t>	De neef van Joris heeft een hond.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459D5B1-051F-49E8-93B0-EBE5E64A3173}"/>
              </a:ext>
            </a:extLst>
          </p:cNvPr>
          <p:cNvSpPr txBox="1"/>
          <p:nvPr/>
        </p:nvSpPr>
        <p:spPr>
          <a:xfrm>
            <a:off x="7216726" y="126028"/>
            <a:ext cx="4839287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 </a:t>
            </a:r>
            <a:r>
              <a:rPr lang="nl-BE" sz="2800" i="1" dirty="0">
                <a:solidFill>
                  <a:schemeClr val="bg1"/>
                </a:solidFill>
              </a:rPr>
              <a:t>Zo Gezegd </a:t>
            </a:r>
            <a:r>
              <a:rPr lang="nl-BE" sz="2800" dirty="0">
                <a:solidFill>
                  <a:schemeClr val="bg1"/>
                </a:solidFill>
              </a:rPr>
              <a:t>mondeling p. 11-12,</a:t>
            </a:r>
          </a:p>
          <a:p>
            <a:r>
              <a:rPr lang="nl-BE" sz="2800" dirty="0">
                <a:solidFill>
                  <a:schemeClr val="bg1"/>
                </a:solidFill>
              </a:rPr>
              <a:t>Oefening 5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1C8CB2-2384-4A97-8E8F-62AB2E8F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23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9532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17D33-719E-46FE-A270-64E6D2E81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Schrijfportfolio: afspraken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AF718F3-ABEB-40DA-9211-E2EBCE7735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178105"/>
          </a:xfrm>
        </p:spPr>
        <p:txBody>
          <a:bodyPr>
            <a:normAutofit/>
          </a:bodyPr>
          <a:lstStyle/>
          <a:p>
            <a:pPr marL="365125" indent="-365125">
              <a:buFont typeface="Arial" panose="020B0604020202020204" pitchFamily="34" charset="0"/>
              <a:buChar char="•"/>
            </a:pPr>
            <a:r>
              <a:rPr lang="nl-BE" dirty="0"/>
              <a:t>Permanente evaluatie</a:t>
            </a:r>
          </a:p>
          <a:p>
            <a:pPr marL="365125" indent="-365125">
              <a:buFont typeface="Arial" panose="020B0604020202020204" pitchFamily="34" charset="0"/>
              <a:buChar char="•"/>
            </a:pPr>
            <a:endParaRPr lang="nl-BE" dirty="0"/>
          </a:p>
          <a:p>
            <a:pPr marL="365125" indent="-365125">
              <a:buFont typeface="Arial" panose="020B0604020202020204" pitchFamily="34" charset="0"/>
              <a:buChar char="•"/>
            </a:pPr>
            <a:r>
              <a:rPr lang="nl-BE" dirty="0"/>
              <a:t>Maak de schrijfoefeningen altijd </a:t>
            </a:r>
            <a:r>
              <a:rPr lang="nl-BE" b="1" dirty="0"/>
              <a:t>zelf</a:t>
            </a:r>
            <a:r>
              <a:rPr lang="nl-BE" dirty="0"/>
              <a:t>.</a:t>
            </a:r>
          </a:p>
          <a:p>
            <a:pPr marL="621157" lvl="1" indent="-365125">
              <a:buFont typeface="Arial" panose="020B0604020202020204" pitchFamily="34" charset="0"/>
              <a:buChar char="•"/>
            </a:pPr>
            <a:r>
              <a:rPr lang="nl-NL" b="1" dirty="0"/>
              <a:t>Kopieer nooit een tekst </a:t>
            </a:r>
            <a:r>
              <a:rPr lang="nl-NL" dirty="0"/>
              <a:t>uit Google translate, </a:t>
            </a:r>
            <a:r>
              <a:rPr lang="nl-NL" dirty="0" err="1"/>
              <a:t>Deepl</a:t>
            </a:r>
            <a:r>
              <a:rPr lang="nl-NL" dirty="0"/>
              <a:t> of </a:t>
            </a:r>
            <a:r>
              <a:rPr lang="nl-NL" dirty="0" err="1"/>
              <a:t>ChatGPT</a:t>
            </a:r>
            <a:r>
              <a:rPr lang="nl-NL" dirty="0"/>
              <a:t>. Je mag woorden opzoeken, maar nooit een complete zin of tekst.</a:t>
            </a:r>
          </a:p>
          <a:p>
            <a:pPr marL="621157" lvl="1" indent="-365125">
              <a:buFont typeface="Arial" panose="020B0604020202020204" pitchFamily="34" charset="0"/>
              <a:buChar char="•"/>
            </a:pPr>
            <a:endParaRPr lang="nl-NL" dirty="0"/>
          </a:p>
          <a:p>
            <a:pPr marL="365125" indent="-365125">
              <a:buFont typeface="Arial" panose="020B0604020202020204" pitchFamily="34" charset="0"/>
              <a:buChar char="•"/>
            </a:pPr>
            <a:r>
              <a:rPr lang="nl-NL" dirty="0"/>
              <a:t>De schrijfoefeningen zijn </a:t>
            </a:r>
            <a:r>
              <a:rPr lang="nl-NL" u="sng" dirty="0">
                <a:solidFill>
                  <a:srgbClr val="FF0000"/>
                </a:solidFill>
              </a:rPr>
              <a:t>heel belangrijk</a:t>
            </a:r>
            <a:r>
              <a:rPr lang="nl-NL" dirty="0"/>
              <a:t>. Probeer ze dus altijd te maken.</a:t>
            </a:r>
          </a:p>
          <a:p>
            <a:pPr marL="365125" indent="-365125">
              <a:buFont typeface="Arial" panose="020B0604020202020204" pitchFamily="34" charset="0"/>
              <a:buChar char="•"/>
            </a:pP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0F82E32-3773-4CF3-911B-7E328DE02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898" y="255643"/>
            <a:ext cx="2145978" cy="21459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202DF3-7B96-44A4-A224-578508622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24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0311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C41DCF-0C73-408E-AC37-EAF97F72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Schrijfportfolio: taak 1</a:t>
            </a:r>
            <a:endParaRPr lang="nl-BE" dirty="0"/>
          </a:p>
        </p:txBody>
      </p:sp>
      <p:pic>
        <p:nvPicPr>
          <p:cNvPr id="6" name="Tijdelijke aanduiding voor inhoud 5">
            <a:extLst>
              <a:ext uri="{FF2B5EF4-FFF2-40B4-BE49-F238E27FC236}">
                <a16:creationId xmlns:a16="http://schemas.microsoft.com/office/drawing/2014/main" id="{ED8C3F8B-3FC3-AE4A-BCF1-70E7AA4FC7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58" y="1922329"/>
            <a:ext cx="9897155" cy="4479245"/>
          </a:xfr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FFB1B941-A382-42CF-8E49-2C2115739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7898" y="255643"/>
            <a:ext cx="2145978" cy="21459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8900D45-42B5-4B52-BCAF-2CC309B9C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25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5892108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51509-56C2-4917-BED2-C15461B8F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nl-BE" dirty="0"/>
              <a:t>Huiswerk (zie Canvas)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6017EED-D3B9-4168-96E4-2523CFDC2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51" y="2104216"/>
            <a:ext cx="3383936" cy="3383936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5AAE92-3DAB-4198-893C-ED221AC38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336" y="2011680"/>
            <a:ext cx="6789044" cy="452247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Portfoliotaak 1 (deadline = woensdag 11 oktober 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Extra:</a:t>
            </a:r>
          </a:p>
          <a:p>
            <a:pPr marL="713232" lvl="1" indent="-457200">
              <a:buFont typeface="+mj-lt"/>
              <a:buAutoNum type="arabicPeriod"/>
            </a:pPr>
            <a:r>
              <a:rPr lang="nl-BE" dirty="0"/>
              <a:t>Oefenen op familierelaties (Canvas)</a:t>
            </a:r>
          </a:p>
          <a:p>
            <a:pPr marL="713232" lvl="1" indent="-457200">
              <a:buFont typeface="+mj-lt"/>
              <a:buAutoNum type="arabicPeriod"/>
            </a:pPr>
            <a:r>
              <a:rPr lang="nl-BE" dirty="0"/>
              <a:t>EXTRA: Maak de oefening op familierelaties in je Zo Gezegd mondeling p. 15-16. </a:t>
            </a:r>
          </a:p>
          <a:p>
            <a:pPr marL="713232" lvl="1" indent="-457200">
              <a:buFont typeface="+mj-lt"/>
              <a:buAutoNum type="arabicPeriod"/>
            </a:pPr>
            <a:r>
              <a:rPr lang="nl-BE" dirty="0"/>
              <a:t>Oefen op Quizlet:</a:t>
            </a:r>
          </a:p>
          <a:p>
            <a:pPr marL="598932" lvl="1">
              <a:buFontTx/>
              <a:buChar char="-"/>
            </a:pPr>
            <a:r>
              <a:rPr lang="nl-BE" dirty="0"/>
              <a:t>Familierelaties</a:t>
            </a:r>
          </a:p>
          <a:p>
            <a:pPr marL="598932" lvl="1">
              <a:buFontTx/>
              <a:buChar char="-"/>
            </a:pPr>
            <a:r>
              <a:rPr lang="nl-BE" dirty="0"/>
              <a:t>Woordenschat: Heb jij een grote familie?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BE0EB1-EB71-4A37-97AD-93D087F52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26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2798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272E5-DA8C-464D-BB53-1DB73B79A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Hobby’s en vrije tijd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6FED1D9-4E38-4AF9-B312-08DC2C256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593" y="1901030"/>
            <a:ext cx="4772247" cy="4351338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		</a:t>
            </a:r>
            <a:r>
              <a:rPr lang="nl-BE" dirty="0">
                <a:solidFill>
                  <a:srgbClr val="00B050"/>
                </a:solidFill>
              </a:rPr>
              <a:t>bakken</a:t>
            </a:r>
          </a:p>
          <a:p>
            <a:pPr marL="0" indent="0">
              <a:buNone/>
            </a:pPr>
            <a:endParaRPr lang="nl-BE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nl-BE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rgbClr val="00B050"/>
                </a:solidFill>
              </a:rPr>
              <a:t>		dansen</a:t>
            </a:r>
          </a:p>
          <a:p>
            <a:pPr marL="0" indent="0">
              <a:buNone/>
            </a:pPr>
            <a:endParaRPr lang="nl-BE" dirty="0">
              <a:solidFill>
                <a:srgbClr val="00B050"/>
              </a:solidFill>
            </a:endParaRPr>
          </a:p>
          <a:p>
            <a:pPr marL="0" indent="0">
              <a:buNone/>
            </a:pPr>
            <a:endParaRPr lang="nl-BE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nl-BE" dirty="0">
                <a:solidFill>
                  <a:srgbClr val="00B050"/>
                </a:solidFill>
              </a:rPr>
              <a:t>		vissen</a:t>
            </a:r>
          </a:p>
        </p:txBody>
      </p:sp>
      <p:pic>
        <p:nvPicPr>
          <p:cNvPr id="1042" name="Afbeelding 13">
            <a:extLst>
              <a:ext uri="{FF2B5EF4-FFF2-40B4-BE49-F238E27FC236}">
                <a16:creationId xmlns:a16="http://schemas.microsoft.com/office/drawing/2014/main" id="{CAC65A7E-7B40-468C-996D-F4549C27F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71119" y="1866898"/>
            <a:ext cx="990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Afbeelding 14">
            <a:extLst>
              <a:ext uri="{FF2B5EF4-FFF2-40B4-BE49-F238E27FC236}">
                <a16:creationId xmlns:a16="http://schemas.microsoft.com/office/drawing/2014/main" id="{25CBA007-B5CF-406F-941D-9FDDD730C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57" y="3114674"/>
            <a:ext cx="847725" cy="96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Afbeelding 15">
            <a:extLst>
              <a:ext uri="{FF2B5EF4-FFF2-40B4-BE49-F238E27FC236}">
                <a16:creationId xmlns:a16="http://schemas.microsoft.com/office/drawing/2014/main" id="{70A4253A-ED80-479C-BF22-07B83775B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557" y="4464050"/>
            <a:ext cx="11049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Afbeelding 16">
            <a:extLst>
              <a:ext uri="{FF2B5EF4-FFF2-40B4-BE49-F238E27FC236}">
                <a16:creationId xmlns:a16="http://schemas.microsoft.com/office/drawing/2014/main" id="{8BE6064B-405D-429E-8F0A-3CEFF71043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1554" y="1847850"/>
            <a:ext cx="590550" cy="971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Afbeelding 17">
            <a:extLst>
              <a:ext uri="{FF2B5EF4-FFF2-40B4-BE49-F238E27FC236}">
                <a16:creationId xmlns:a16="http://schemas.microsoft.com/office/drawing/2014/main" id="{C0F6DCEE-57B4-4A0F-B801-0B5804D713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963" y="3114674"/>
            <a:ext cx="1143000" cy="105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Afbeelding 18">
            <a:extLst>
              <a:ext uri="{FF2B5EF4-FFF2-40B4-BE49-F238E27FC236}">
                <a16:creationId xmlns:a16="http://schemas.microsoft.com/office/drawing/2014/main" id="{D14BE588-B25A-43D3-9D78-87BD003BF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581554" y="4501671"/>
            <a:ext cx="638175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0">
            <a:extLst>
              <a:ext uri="{FF2B5EF4-FFF2-40B4-BE49-F238E27FC236}">
                <a16:creationId xmlns:a16="http://schemas.microsoft.com/office/drawing/2014/main" id="{BAFE0923-826E-4F9F-9845-C50254102C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71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nl-BE" alt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1">
            <a:extLst>
              <a:ext uri="{FF2B5EF4-FFF2-40B4-BE49-F238E27FC236}">
                <a16:creationId xmlns:a16="http://schemas.microsoft.com/office/drawing/2014/main" id="{11DBE531-F1F1-4A32-94B6-31874E8BEE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33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endParaRPr kumimoji="0" lang="nl-BE" alt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22">
            <a:extLst>
              <a:ext uri="{FF2B5EF4-FFF2-40B4-BE49-F238E27FC236}">
                <a16:creationId xmlns:a16="http://schemas.microsoft.com/office/drawing/2014/main" id="{599DCEA0-EE62-4F9E-92F2-8ECE8F1123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4385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nl-BE" alt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23">
            <a:extLst>
              <a:ext uri="{FF2B5EF4-FFF2-40B4-BE49-F238E27FC236}">
                <a16:creationId xmlns:a16="http://schemas.microsoft.com/office/drawing/2014/main" id="{4BA96442-2687-4A14-B2AC-5576B6BA0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4100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endParaRPr kumimoji="0" lang="nl-BE" alt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24">
            <a:extLst>
              <a:ext uri="{FF2B5EF4-FFF2-40B4-BE49-F238E27FC236}">
                <a16:creationId xmlns:a16="http://schemas.microsoft.com/office/drawing/2014/main" id="{DDD78A3C-C4AB-47CB-BBB6-B1B3359454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6735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nl-BE" altLang="nl-BE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 </a:t>
            </a:r>
            <a:endParaRPr kumimoji="0" lang="nl-BE" altLang="nl-B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Tijdelijke aanduiding voor inhoud 2">
            <a:extLst>
              <a:ext uri="{FF2B5EF4-FFF2-40B4-BE49-F238E27FC236}">
                <a16:creationId xmlns:a16="http://schemas.microsoft.com/office/drawing/2014/main" id="{71E8A0C7-84F2-4895-B517-482A8AF78C5A}"/>
              </a:ext>
            </a:extLst>
          </p:cNvPr>
          <p:cNvSpPr txBox="1">
            <a:spLocks/>
          </p:cNvSpPr>
          <p:nvPr/>
        </p:nvSpPr>
        <p:spPr>
          <a:xfrm>
            <a:off x="6445104" y="1825625"/>
            <a:ext cx="477224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		</a:t>
            </a:r>
            <a:r>
              <a:rPr lang="nl-BE" dirty="0">
                <a:solidFill>
                  <a:srgbClr val="00B050"/>
                </a:solidFill>
              </a:rPr>
              <a:t>zingen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BE" dirty="0">
              <a:solidFill>
                <a:srgbClr val="00B05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BE" dirty="0">
              <a:solidFill>
                <a:srgbClr val="00B05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rgbClr val="00B050"/>
                </a:solidFill>
              </a:rPr>
              <a:t>		schilderen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BE" dirty="0">
              <a:solidFill>
                <a:srgbClr val="00B05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nl-BE" dirty="0">
              <a:solidFill>
                <a:srgbClr val="00B050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rgbClr val="00B050"/>
                </a:solidFill>
              </a:rPr>
              <a:t>		saxofoon spelen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A5957A69-98E1-4546-A6AA-16A989AFB1D6}"/>
              </a:ext>
            </a:extLst>
          </p:cNvPr>
          <p:cNvSpPr txBox="1"/>
          <p:nvPr/>
        </p:nvSpPr>
        <p:spPr>
          <a:xfrm>
            <a:off x="8077200" y="126027"/>
            <a:ext cx="3978813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 </a:t>
            </a:r>
            <a:r>
              <a:rPr lang="nl-BE" sz="2800" i="1" dirty="0">
                <a:solidFill>
                  <a:schemeClr val="bg1"/>
                </a:solidFill>
              </a:rPr>
              <a:t>Syllabus</a:t>
            </a:r>
            <a:r>
              <a:rPr lang="nl-BE" sz="2800" dirty="0">
                <a:solidFill>
                  <a:schemeClr val="bg1"/>
                </a:solidFill>
              </a:rPr>
              <a:t> p. 12, oefening a</a:t>
            </a:r>
          </a:p>
        </p:txBody>
      </p:sp>
    </p:spTree>
    <p:extLst>
      <p:ext uri="{BB962C8B-B14F-4D97-AF65-F5344CB8AC3E}">
        <p14:creationId xmlns:p14="http://schemas.microsoft.com/office/powerpoint/2010/main" val="1193002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F190D3-036A-4E93-9ED3-4CB64FB3D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0070C0"/>
                </a:solidFill>
              </a:rPr>
              <a:t>Wat doe je graag? Wat kan je goed?</a:t>
            </a:r>
            <a:endParaRPr lang="nl-BE" dirty="0">
              <a:solidFill>
                <a:srgbClr val="0070C0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F85547D-2B78-49E4-AA50-6A42C76D53CF}"/>
              </a:ext>
            </a:extLst>
          </p:cNvPr>
          <p:cNvSpPr txBox="1"/>
          <p:nvPr/>
        </p:nvSpPr>
        <p:spPr>
          <a:xfrm>
            <a:off x="9158068" y="126028"/>
            <a:ext cx="2897945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 </a:t>
            </a:r>
            <a:r>
              <a:rPr lang="nl-BE" sz="2800" i="1" dirty="0">
                <a:solidFill>
                  <a:schemeClr val="bg1"/>
                </a:solidFill>
              </a:rPr>
              <a:t>Syllabus</a:t>
            </a:r>
            <a:r>
              <a:rPr lang="nl-BE" sz="2800" dirty="0">
                <a:solidFill>
                  <a:schemeClr val="bg1"/>
                </a:solidFill>
              </a:rPr>
              <a:t> p. 12-14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8F88D268-90B6-45CE-8EE8-ED52266E032E}"/>
              </a:ext>
            </a:extLst>
          </p:cNvPr>
          <p:cNvSpPr txBox="1">
            <a:spLocks/>
          </p:cNvSpPr>
          <p:nvPr/>
        </p:nvSpPr>
        <p:spPr>
          <a:xfrm>
            <a:off x="1958926" y="1750170"/>
            <a:ext cx="10515600" cy="47027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nl-BE" dirty="0"/>
              <a:t>Ik </a:t>
            </a:r>
            <a:r>
              <a:rPr lang="nl-BE" dirty="0">
                <a:solidFill>
                  <a:schemeClr val="tx1"/>
                </a:solidFill>
                <a:highlight>
                  <a:srgbClr val="00FF00"/>
                </a:highlight>
              </a:rPr>
              <a:t>hou</a:t>
            </a:r>
            <a:r>
              <a:rPr lang="nl-BE" dirty="0"/>
              <a:t> </a:t>
            </a:r>
            <a:r>
              <a:rPr lang="nl-BE" b="1" dirty="0">
                <a:solidFill>
                  <a:schemeClr val="tx1"/>
                </a:solidFill>
              </a:rPr>
              <a:t>van</a:t>
            </a:r>
            <a:r>
              <a:rPr lang="nl-BE" dirty="0">
                <a:solidFill>
                  <a:schemeClr val="tx1"/>
                </a:solidFill>
              </a:rPr>
              <a:t> </a:t>
            </a:r>
            <a:r>
              <a:rPr lang="nl-BE" dirty="0">
                <a:solidFill>
                  <a:schemeClr val="tx1"/>
                </a:solidFill>
                <a:highlight>
                  <a:srgbClr val="00FF00"/>
                </a:highlight>
              </a:rPr>
              <a:t>lopen</a:t>
            </a:r>
            <a:r>
              <a:rPr lang="nl-BE" dirty="0"/>
              <a:t>. = </a:t>
            </a:r>
            <a:r>
              <a:rPr lang="nl-BE" dirty="0">
                <a:solidFill>
                  <a:schemeClr val="tx1"/>
                </a:solidFill>
              </a:rPr>
              <a:t>Ik </a:t>
            </a:r>
            <a:r>
              <a:rPr lang="nl-BE" dirty="0">
                <a:solidFill>
                  <a:schemeClr val="tx1"/>
                </a:solidFill>
                <a:highlight>
                  <a:srgbClr val="00FF00"/>
                </a:highlight>
              </a:rPr>
              <a:t>loop</a:t>
            </a:r>
            <a:r>
              <a:rPr lang="nl-BE" dirty="0">
                <a:solidFill>
                  <a:schemeClr val="tx1"/>
                </a:solidFill>
              </a:rPr>
              <a:t> graag</a:t>
            </a:r>
            <a:r>
              <a:rPr lang="nl-BE" dirty="0"/>
              <a:t>.</a:t>
            </a:r>
          </a:p>
          <a:p>
            <a:pPr marL="0" indent="0">
              <a:buFont typeface="Arial" pitchFamily="34" charset="0"/>
              <a:buNone/>
            </a:pPr>
            <a:r>
              <a:rPr lang="nl-BE" dirty="0"/>
              <a:t>Ik hou van dansen. Ik hou van chocolade. Ik hou van jullie.</a:t>
            </a:r>
          </a:p>
          <a:p>
            <a:pPr marL="0" indent="0">
              <a:buFont typeface="Arial" pitchFamily="34" charset="0"/>
              <a:buNone/>
            </a:pPr>
            <a:r>
              <a:rPr lang="nl-BE" dirty="0"/>
              <a:t>Jij houdt van dansen. Jij houdt van chocolade. Jij houdt van hem.</a:t>
            </a:r>
          </a:p>
          <a:p>
            <a:pPr marL="0" indent="0">
              <a:buFont typeface="Arial" pitchFamily="34" charset="0"/>
              <a:buNone/>
            </a:pPr>
            <a:endParaRPr lang="nl-BE" dirty="0"/>
          </a:p>
          <a:p>
            <a:pPr marL="0" indent="0">
              <a:buFont typeface="Arial" pitchFamily="34" charset="0"/>
              <a:buNone/>
            </a:pPr>
            <a:r>
              <a:rPr lang="nl-BE" dirty="0"/>
              <a:t>Waar hou jij van?				Waar hou je niet van?</a:t>
            </a:r>
          </a:p>
          <a:p>
            <a:pPr marL="0" indent="0">
              <a:buFont typeface="Arial" pitchFamily="34" charset="0"/>
              <a:buNone/>
            </a:pPr>
            <a:r>
              <a:rPr lang="nl-BE" dirty="0"/>
              <a:t>= Wat doe jij graag?		   	              = Wat doe je niet graag?</a:t>
            </a:r>
          </a:p>
          <a:p>
            <a:pPr marL="0" indent="0">
              <a:buFont typeface="Arial" pitchFamily="34" charset="0"/>
              <a:buNone/>
            </a:pPr>
            <a:endParaRPr lang="nl-BE" dirty="0"/>
          </a:p>
          <a:p>
            <a:pPr marL="0" indent="0">
              <a:buFont typeface="Arial" pitchFamily="34" charset="0"/>
              <a:buNone/>
            </a:pPr>
            <a:r>
              <a:rPr lang="nl-BE" dirty="0">
                <a:solidFill>
                  <a:schemeClr val="tx1"/>
                </a:solidFill>
              </a:rPr>
              <a:t>Ik </a:t>
            </a:r>
            <a:r>
              <a:rPr lang="nl-BE" dirty="0">
                <a:solidFill>
                  <a:schemeClr val="tx1"/>
                </a:solidFill>
                <a:highlight>
                  <a:srgbClr val="00FF00"/>
                </a:highlight>
              </a:rPr>
              <a:t>kan</a:t>
            </a:r>
            <a:r>
              <a:rPr lang="nl-BE" dirty="0">
                <a:solidFill>
                  <a:schemeClr val="tx1"/>
                </a:solidFill>
              </a:rPr>
              <a:t> (heel) goed </a:t>
            </a:r>
            <a:r>
              <a:rPr lang="nl-BE" dirty="0">
                <a:solidFill>
                  <a:schemeClr val="tx1"/>
                </a:solidFill>
                <a:highlight>
                  <a:srgbClr val="00FF00"/>
                </a:highlight>
              </a:rPr>
              <a:t>bakken</a:t>
            </a:r>
            <a:r>
              <a:rPr lang="nl-BE" dirty="0">
                <a:solidFill>
                  <a:schemeClr val="tx1"/>
                </a:solidFill>
              </a:rPr>
              <a:t>.		            Ik </a:t>
            </a:r>
            <a:r>
              <a:rPr lang="nl-BE" dirty="0">
                <a:solidFill>
                  <a:schemeClr val="tx1"/>
                </a:solidFill>
                <a:highlight>
                  <a:srgbClr val="00FF00"/>
                </a:highlight>
              </a:rPr>
              <a:t>kan</a:t>
            </a:r>
            <a:r>
              <a:rPr lang="nl-BE" dirty="0">
                <a:solidFill>
                  <a:schemeClr val="tx1"/>
                </a:solidFill>
              </a:rPr>
              <a:t> niet goed </a:t>
            </a:r>
            <a:r>
              <a:rPr lang="nl-BE" dirty="0">
                <a:solidFill>
                  <a:schemeClr val="tx1"/>
                </a:solidFill>
                <a:highlight>
                  <a:srgbClr val="00FF00"/>
                </a:highlight>
              </a:rPr>
              <a:t>zingen</a:t>
            </a:r>
            <a:r>
              <a:rPr lang="nl-BE" dirty="0">
                <a:solidFill>
                  <a:schemeClr val="tx1"/>
                </a:solidFill>
              </a:rPr>
              <a:t>.</a:t>
            </a:r>
          </a:p>
          <a:p>
            <a:pPr marL="0" indent="0">
              <a:buFont typeface="Arial" pitchFamily="34" charset="0"/>
              <a:buNone/>
            </a:pPr>
            <a:endParaRPr lang="nl-BE" dirty="0"/>
          </a:p>
          <a:p>
            <a:pPr marL="0" indent="0">
              <a:buFont typeface="Arial" pitchFamily="34" charset="0"/>
              <a:buNone/>
            </a:pPr>
            <a:r>
              <a:rPr lang="nl-BE" dirty="0"/>
              <a:t>Wat kan jij goed?				Wat kan jij niet goed?</a:t>
            </a:r>
          </a:p>
        </p:txBody>
      </p:sp>
      <p:pic>
        <p:nvPicPr>
          <p:cNvPr id="7" name="Afbeelding 8" descr="Hart">
            <a:extLst>
              <a:ext uri="{FF2B5EF4-FFF2-40B4-BE49-F238E27FC236}">
                <a16:creationId xmlns:a16="http://schemas.microsoft.com/office/drawing/2014/main" id="{B69E81FD-ED2C-43A0-BA4F-2AE55D49CF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01" y="1754419"/>
            <a:ext cx="914400" cy="914400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DD5DC53-316D-447A-B1E1-7FCA6A0CA2B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04" y="5095812"/>
            <a:ext cx="802994" cy="737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333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9782E42-BC7B-5446-B1F4-36B5DB269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8" y="0"/>
            <a:ext cx="9911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839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9526E4-FC81-4480-ACB0-2BD3BEF5D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Vooraf: Welkom!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03725B81-89A0-4186-BB85-D95860D10A35}"/>
              </a:ext>
            </a:extLst>
          </p:cNvPr>
          <p:cNvSpPr/>
          <p:nvPr/>
        </p:nvSpPr>
        <p:spPr>
          <a:xfrm>
            <a:off x="9575989" y="102783"/>
            <a:ext cx="2528329" cy="44585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Syllabus p. 9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398A203F-C746-4243-AC14-FDAA6A467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740" y="697317"/>
            <a:ext cx="642052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0278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9782E42-BC7B-5446-B1F4-36B5DB269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8" y="0"/>
            <a:ext cx="9911703" cy="6858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9271DE6-B03C-A74E-9B8B-97E2EB078AC7}"/>
              </a:ext>
            </a:extLst>
          </p:cNvPr>
          <p:cNvSpPr txBox="1"/>
          <p:nvPr/>
        </p:nvSpPr>
        <p:spPr>
          <a:xfrm>
            <a:off x="1584960" y="1524000"/>
            <a:ext cx="1539240" cy="110799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6600" dirty="0"/>
              <a:t>Ik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1A83D6F-8F16-6949-8B27-8B2D07D15739}"/>
              </a:ext>
            </a:extLst>
          </p:cNvPr>
          <p:cNvSpPr txBox="1"/>
          <p:nvPr/>
        </p:nvSpPr>
        <p:spPr>
          <a:xfrm>
            <a:off x="3431852" y="1662499"/>
            <a:ext cx="1539240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4800" dirty="0"/>
              <a:t>dans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2551BFF-BF6E-8241-8D75-A1D5619FE1D2}"/>
              </a:ext>
            </a:extLst>
          </p:cNvPr>
          <p:cNvSpPr txBox="1"/>
          <p:nvPr/>
        </p:nvSpPr>
        <p:spPr>
          <a:xfrm>
            <a:off x="5394959" y="1693276"/>
            <a:ext cx="1539240" cy="76944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4400" dirty="0"/>
              <a:t>graag</a:t>
            </a:r>
          </a:p>
        </p:txBody>
      </p:sp>
    </p:spTree>
    <p:extLst>
      <p:ext uri="{BB962C8B-B14F-4D97-AF65-F5344CB8AC3E}">
        <p14:creationId xmlns:p14="http://schemas.microsoft.com/office/powerpoint/2010/main" val="1690620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9782E42-BC7B-5446-B1F4-36B5DB269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8" y="0"/>
            <a:ext cx="9911703" cy="6858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9271DE6-B03C-A74E-9B8B-97E2EB078AC7}"/>
              </a:ext>
            </a:extLst>
          </p:cNvPr>
          <p:cNvSpPr txBox="1"/>
          <p:nvPr/>
        </p:nvSpPr>
        <p:spPr>
          <a:xfrm>
            <a:off x="1584960" y="1524000"/>
            <a:ext cx="1539240" cy="110799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6600" dirty="0"/>
              <a:t>Jij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1A83D6F-8F16-6949-8B27-8B2D07D15739}"/>
              </a:ext>
            </a:extLst>
          </p:cNvPr>
          <p:cNvSpPr txBox="1"/>
          <p:nvPr/>
        </p:nvSpPr>
        <p:spPr>
          <a:xfrm>
            <a:off x="3431852" y="1662499"/>
            <a:ext cx="1539240" cy="76944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4400" dirty="0"/>
              <a:t>danst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2551BFF-BF6E-8241-8D75-A1D5619FE1D2}"/>
              </a:ext>
            </a:extLst>
          </p:cNvPr>
          <p:cNvSpPr txBox="1"/>
          <p:nvPr/>
        </p:nvSpPr>
        <p:spPr>
          <a:xfrm>
            <a:off x="5394959" y="1693276"/>
            <a:ext cx="1539240" cy="76944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4400" dirty="0"/>
              <a:t>graag</a:t>
            </a:r>
          </a:p>
        </p:txBody>
      </p:sp>
    </p:spTree>
    <p:extLst>
      <p:ext uri="{BB962C8B-B14F-4D97-AF65-F5344CB8AC3E}">
        <p14:creationId xmlns:p14="http://schemas.microsoft.com/office/powerpoint/2010/main" val="11439203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9782E42-BC7B-5446-B1F4-36B5DB269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8" y="0"/>
            <a:ext cx="9911703" cy="6858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9271DE6-B03C-A74E-9B8B-97E2EB078AC7}"/>
              </a:ext>
            </a:extLst>
          </p:cNvPr>
          <p:cNvSpPr txBox="1"/>
          <p:nvPr/>
        </p:nvSpPr>
        <p:spPr>
          <a:xfrm>
            <a:off x="5326379" y="2736502"/>
            <a:ext cx="1539240" cy="110799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6600" dirty="0"/>
              <a:t>jij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1A83D6F-8F16-6949-8B27-8B2D07D15739}"/>
              </a:ext>
            </a:extLst>
          </p:cNvPr>
          <p:cNvSpPr txBox="1"/>
          <p:nvPr/>
        </p:nvSpPr>
        <p:spPr>
          <a:xfrm>
            <a:off x="3477572" y="3013501"/>
            <a:ext cx="1539240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4800" dirty="0"/>
              <a:t>Dans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2551BFF-BF6E-8241-8D75-A1D5619FE1D2}"/>
              </a:ext>
            </a:extLst>
          </p:cNvPr>
          <p:cNvSpPr txBox="1"/>
          <p:nvPr/>
        </p:nvSpPr>
        <p:spPr>
          <a:xfrm>
            <a:off x="7175186" y="3013501"/>
            <a:ext cx="1539240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3600" dirty="0"/>
              <a:t>graag?</a:t>
            </a:r>
          </a:p>
        </p:txBody>
      </p:sp>
    </p:spTree>
    <p:extLst>
      <p:ext uri="{BB962C8B-B14F-4D97-AF65-F5344CB8AC3E}">
        <p14:creationId xmlns:p14="http://schemas.microsoft.com/office/powerpoint/2010/main" val="226676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9782E42-BC7B-5446-B1F4-36B5DB269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8" y="0"/>
            <a:ext cx="9911703" cy="6858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9271DE6-B03C-A74E-9B8B-97E2EB078AC7}"/>
              </a:ext>
            </a:extLst>
          </p:cNvPr>
          <p:cNvSpPr txBox="1"/>
          <p:nvPr/>
        </p:nvSpPr>
        <p:spPr>
          <a:xfrm>
            <a:off x="5326379" y="2736502"/>
            <a:ext cx="1539240" cy="110799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6600" dirty="0"/>
              <a:t>jij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1A83D6F-8F16-6949-8B27-8B2D07D15739}"/>
              </a:ext>
            </a:extLst>
          </p:cNvPr>
          <p:cNvSpPr txBox="1"/>
          <p:nvPr/>
        </p:nvSpPr>
        <p:spPr>
          <a:xfrm>
            <a:off x="3477572" y="3013501"/>
            <a:ext cx="1539240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4800" dirty="0"/>
              <a:t>doe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2551BFF-BF6E-8241-8D75-A1D5619FE1D2}"/>
              </a:ext>
            </a:extLst>
          </p:cNvPr>
          <p:cNvSpPr txBox="1"/>
          <p:nvPr/>
        </p:nvSpPr>
        <p:spPr>
          <a:xfrm>
            <a:off x="7175186" y="3013501"/>
            <a:ext cx="1539240" cy="64633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3600" dirty="0"/>
              <a:t>graag?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3F3D3ECE-2D31-9346-8BB5-FD9DB22B7744}"/>
              </a:ext>
            </a:extLst>
          </p:cNvPr>
          <p:cNvSpPr txBox="1"/>
          <p:nvPr/>
        </p:nvSpPr>
        <p:spPr>
          <a:xfrm>
            <a:off x="1628765" y="2967334"/>
            <a:ext cx="1539240" cy="92333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5400" dirty="0"/>
              <a:t>Wat</a:t>
            </a:r>
          </a:p>
        </p:txBody>
      </p:sp>
    </p:spTree>
    <p:extLst>
      <p:ext uri="{BB962C8B-B14F-4D97-AF65-F5344CB8AC3E}">
        <p14:creationId xmlns:p14="http://schemas.microsoft.com/office/powerpoint/2010/main" val="623641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9782E42-BC7B-5446-B1F4-36B5DB269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08" y="0"/>
            <a:ext cx="9911703" cy="6858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9271DE6-B03C-A74E-9B8B-97E2EB078AC7}"/>
              </a:ext>
            </a:extLst>
          </p:cNvPr>
          <p:cNvSpPr txBox="1"/>
          <p:nvPr/>
        </p:nvSpPr>
        <p:spPr>
          <a:xfrm>
            <a:off x="1584960" y="1524000"/>
            <a:ext cx="1539240" cy="110799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6600" dirty="0"/>
              <a:t>Ik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1A83D6F-8F16-6949-8B27-8B2D07D15739}"/>
              </a:ext>
            </a:extLst>
          </p:cNvPr>
          <p:cNvSpPr txBox="1"/>
          <p:nvPr/>
        </p:nvSpPr>
        <p:spPr>
          <a:xfrm>
            <a:off x="3431852" y="1662499"/>
            <a:ext cx="1539240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4800" dirty="0"/>
              <a:t>hou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2551BFF-BF6E-8241-8D75-A1D5619FE1D2}"/>
              </a:ext>
            </a:extLst>
          </p:cNvPr>
          <p:cNvSpPr txBox="1"/>
          <p:nvPr/>
        </p:nvSpPr>
        <p:spPr>
          <a:xfrm>
            <a:off x="5387339" y="1479619"/>
            <a:ext cx="1539240" cy="120032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3600" dirty="0"/>
              <a:t>van dansen</a:t>
            </a:r>
          </a:p>
        </p:txBody>
      </p:sp>
    </p:spTree>
    <p:extLst>
      <p:ext uri="{BB962C8B-B14F-4D97-AF65-F5344CB8AC3E}">
        <p14:creationId xmlns:p14="http://schemas.microsoft.com/office/powerpoint/2010/main" val="8543105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9782E42-BC7B-5446-B1F4-36B5DB269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908" y="0"/>
            <a:ext cx="9911703" cy="6858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9271DE6-B03C-A74E-9B8B-97E2EB078AC7}"/>
              </a:ext>
            </a:extLst>
          </p:cNvPr>
          <p:cNvSpPr txBox="1"/>
          <p:nvPr/>
        </p:nvSpPr>
        <p:spPr>
          <a:xfrm>
            <a:off x="1584960" y="1524000"/>
            <a:ext cx="1539240" cy="110799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6600" dirty="0"/>
              <a:t>Jij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1A83D6F-8F16-6949-8B27-8B2D07D15739}"/>
              </a:ext>
            </a:extLst>
          </p:cNvPr>
          <p:cNvSpPr txBox="1"/>
          <p:nvPr/>
        </p:nvSpPr>
        <p:spPr>
          <a:xfrm>
            <a:off x="3431852" y="1662499"/>
            <a:ext cx="1539240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4000" dirty="0"/>
              <a:t>houdt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2551BFF-BF6E-8241-8D75-A1D5619FE1D2}"/>
              </a:ext>
            </a:extLst>
          </p:cNvPr>
          <p:cNvSpPr txBox="1"/>
          <p:nvPr/>
        </p:nvSpPr>
        <p:spPr>
          <a:xfrm>
            <a:off x="5387339" y="1479619"/>
            <a:ext cx="1539240" cy="120032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3600" dirty="0"/>
              <a:t>van dansen</a:t>
            </a:r>
          </a:p>
        </p:txBody>
      </p:sp>
    </p:spTree>
    <p:extLst>
      <p:ext uri="{BB962C8B-B14F-4D97-AF65-F5344CB8AC3E}">
        <p14:creationId xmlns:p14="http://schemas.microsoft.com/office/powerpoint/2010/main" val="3036516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9782E42-BC7B-5446-B1F4-36B5DB269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08" y="0"/>
            <a:ext cx="9911703" cy="6858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9271DE6-B03C-A74E-9B8B-97E2EB078AC7}"/>
              </a:ext>
            </a:extLst>
          </p:cNvPr>
          <p:cNvSpPr txBox="1"/>
          <p:nvPr/>
        </p:nvSpPr>
        <p:spPr>
          <a:xfrm>
            <a:off x="5279701" y="2758438"/>
            <a:ext cx="1539240" cy="110799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6600" dirty="0"/>
              <a:t>jij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1A83D6F-8F16-6949-8B27-8B2D07D15739}"/>
              </a:ext>
            </a:extLst>
          </p:cNvPr>
          <p:cNvSpPr txBox="1"/>
          <p:nvPr/>
        </p:nvSpPr>
        <p:spPr>
          <a:xfrm>
            <a:off x="3386132" y="2896939"/>
            <a:ext cx="1539240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4800" dirty="0"/>
              <a:t>Hou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2551BFF-BF6E-8241-8D75-A1D5619FE1D2}"/>
              </a:ext>
            </a:extLst>
          </p:cNvPr>
          <p:cNvSpPr txBox="1"/>
          <p:nvPr/>
        </p:nvSpPr>
        <p:spPr>
          <a:xfrm>
            <a:off x="7173270" y="2835382"/>
            <a:ext cx="1539240" cy="95410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2800" dirty="0"/>
              <a:t>van dansen?</a:t>
            </a:r>
          </a:p>
        </p:txBody>
      </p:sp>
    </p:spTree>
    <p:extLst>
      <p:ext uri="{BB962C8B-B14F-4D97-AF65-F5344CB8AC3E}">
        <p14:creationId xmlns:p14="http://schemas.microsoft.com/office/powerpoint/2010/main" val="30602961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9782E42-BC7B-5446-B1F4-36B5DB269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08" y="0"/>
            <a:ext cx="9911703" cy="6858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9271DE6-B03C-A74E-9B8B-97E2EB078AC7}"/>
              </a:ext>
            </a:extLst>
          </p:cNvPr>
          <p:cNvSpPr txBox="1"/>
          <p:nvPr/>
        </p:nvSpPr>
        <p:spPr>
          <a:xfrm>
            <a:off x="5279701" y="2758438"/>
            <a:ext cx="1539240" cy="110799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6600" dirty="0"/>
              <a:t>jij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1A83D6F-8F16-6949-8B27-8B2D07D15739}"/>
              </a:ext>
            </a:extLst>
          </p:cNvPr>
          <p:cNvSpPr txBox="1"/>
          <p:nvPr/>
        </p:nvSpPr>
        <p:spPr>
          <a:xfrm>
            <a:off x="3386132" y="2896939"/>
            <a:ext cx="1539240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4800" dirty="0"/>
              <a:t>hou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2551BFF-BF6E-8241-8D75-A1D5619FE1D2}"/>
              </a:ext>
            </a:extLst>
          </p:cNvPr>
          <p:cNvSpPr txBox="1"/>
          <p:nvPr/>
        </p:nvSpPr>
        <p:spPr>
          <a:xfrm>
            <a:off x="7051351" y="2835382"/>
            <a:ext cx="1539240" cy="92333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5400" dirty="0"/>
              <a:t>van?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7ADD4D8-34E6-2044-9469-5E85734B2EE6}"/>
              </a:ext>
            </a:extLst>
          </p:cNvPr>
          <p:cNvSpPr txBox="1"/>
          <p:nvPr/>
        </p:nvSpPr>
        <p:spPr>
          <a:xfrm>
            <a:off x="1492563" y="2912327"/>
            <a:ext cx="1539240" cy="830997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4800" dirty="0"/>
              <a:t>Waar</a:t>
            </a:r>
          </a:p>
        </p:txBody>
      </p:sp>
    </p:spTree>
    <p:extLst>
      <p:ext uri="{BB962C8B-B14F-4D97-AF65-F5344CB8AC3E}">
        <p14:creationId xmlns:p14="http://schemas.microsoft.com/office/powerpoint/2010/main" val="34822003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9782E42-BC7B-5446-B1F4-36B5DB269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8" y="0"/>
            <a:ext cx="9911703" cy="6858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9271DE6-B03C-A74E-9B8B-97E2EB078AC7}"/>
              </a:ext>
            </a:extLst>
          </p:cNvPr>
          <p:cNvSpPr txBox="1"/>
          <p:nvPr/>
        </p:nvSpPr>
        <p:spPr>
          <a:xfrm>
            <a:off x="1584960" y="1524000"/>
            <a:ext cx="1539240" cy="110799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6600" dirty="0"/>
              <a:t>Ik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1A83D6F-8F16-6949-8B27-8B2D07D15739}"/>
              </a:ext>
            </a:extLst>
          </p:cNvPr>
          <p:cNvSpPr txBox="1"/>
          <p:nvPr/>
        </p:nvSpPr>
        <p:spPr>
          <a:xfrm>
            <a:off x="3431852" y="1662499"/>
            <a:ext cx="1539240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4800" dirty="0"/>
              <a:t>kan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2551BFF-BF6E-8241-8D75-A1D5619FE1D2}"/>
              </a:ext>
            </a:extLst>
          </p:cNvPr>
          <p:cNvSpPr txBox="1"/>
          <p:nvPr/>
        </p:nvSpPr>
        <p:spPr>
          <a:xfrm>
            <a:off x="5394959" y="1693276"/>
            <a:ext cx="1539240" cy="76944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4400" dirty="0"/>
              <a:t>goed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FB41918-6888-694D-AF8F-25B8D4648FFB}"/>
              </a:ext>
            </a:extLst>
          </p:cNvPr>
          <p:cNvSpPr txBox="1"/>
          <p:nvPr/>
        </p:nvSpPr>
        <p:spPr>
          <a:xfrm>
            <a:off x="7241851" y="1662499"/>
            <a:ext cx="1539240" cy="76944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4400" dirty="0"/>
              <a:t>koken</a:t>
            </a:r>
          </a:p>
        </p:txBody>
      </p:sp>
    </p:spTree>
    <p:extLst>
      <p:ext uri="{BB962C8B-B14F-4D97-AF65-F5344CB8AC3E}">
        <p14:creationId xmlns:p14="http://schemas.microsoft.com/office/powerpoint/2010/main" val="33139106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9782E42-BC7B-5446-B1F4-36B5DB269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8" y="0"/>
            <a:ext cx="9911703" cy="6858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9271DE6-B03C-A74E-9B8B-97E2EB078AC7}"/>
              </a:ext>
            </a:extLst>
          </p:cNvPr>
          <p:cNvSpPr txBox="1"/>
          <p:nvPr/>
        </p:nvSpPr>
        <p:spPr>
          <a:xfrm>
            <a:off x="1584960" y="1524000"/>
            <a:ext cx="1539240" cy="110799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6600" dirty="0"/>
              <a:t>Jij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1A83D6F-8F16-6949-8B27-8B2D07D15739}"/>
              </a:ext>
            </a:extLst>
          </p:cNvPr>
          <p:cNvSpPr txBox="1"/>
          <p:nvPr/>
        </p:nvSpPr>
        <p:spPr>
          <a:xfrm>
            <a:off x="3431852" y="1662499"/>
            <a:ext cx="1539240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4800" dirty="0"/>
              <a:t>kan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2551BFF-BF6E-8241-8D75-A1D5619FE1D2}"/>
              </a:ext>
            </a:extLst>
          </p:cNvPr>
          <p:cNvSpPr txBox="1"/>
          <p:nvPr/>
        </p:nvSpPr>
        <p:spPr>
          <a:xfrm>
            <a:off x="5394959" y="1693276"/>
            <a:ext cx="1539240" cy="76944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4400" dirty="0"/>
              <a:t>goed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FB41918-6888-694D-AF8F-25B8D4648FFB}"/>
              </a:ext>
            </a:extLst>
          </p:cNvPr>
          <p:cNvSpPr txBox="1"/>
          <p:nvPr/>
        </p:nvSpPr>
        <p:spPr>
          <a:xfrm>
            <a:off x="7241851" y="1662499"/>
            <a:ext cx="1539240" cy="76944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4400" dirty="0"/>
              <a:t>koken</a:t>
            </a:r>
          </a:p>
        </p:txBody>
      </p:sp>
    </p:spTree>
    <p:extLst>
      <p:ext uri="{BB962C8B-B14F-4D97-AF65-F5344CB8AC3E}">
        <p14:creationId xmlns:p14="http://schemas.microsoft.com/office/powerpoint/2010/main" val="131050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96923E-84B8-9D44-A10C-0F8D8FD51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Je ziet het antwoord. Stel de juiste vraag!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5B6BE48E-2117-3146-84EB-3495EA879F15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237744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3505200">
                  <a:extLst>
                    <a:ext uri="{9D8B030D-6E8A-4147-A177-3AD203B41FA5}">
                      <a16:colId xmlns:a16="http://schemas.microsoft.com/office/drawing/2014/main" val="2937317250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4186612857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5766829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nl-BE" sz="2400" b="0" dirty="0"/>
                    </a:p>
                    <a:p>
                      <a:pPr algn="ctr"/>
                      <a:r>
                        <a:rPr lang="nl-BE" sz="2400" b="0" dirty="0"/>
                        <a:t>30 juni</a:t>
                      </a:r>
                    </a:p>
                    <a:p>
                      <a:pPr algn="ctr"/>
                      <a:endParaRPr lang="nl-BE" sz="24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BE" sz="2400" b="0" dirty="0"/>
                    </a:p>
                    <a:p>
                      <a:pPr algn="ctr"/>
                      <a:r>
                        <a:rPr lang="nl-BE" sz="2400" b="0" dirty="0"/>
                        <a:t>Klimmen en gitaar spelen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BE" sz="2400" b="0" dirty="0"/>
                    </a:p>
                    <a:p>
                      <a:pPr algn="ctr"/>
                      <a:r>
                        <a:rPr lang="nl-BE" sz="2400" b="0" dirty="0"/>
                        <a:t>24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798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nl-BE" sz="2400" b="0" dirty="0"/>
                    </a:p>
                    <a:p>
                      <a:pPr algn="ctr"/>
                      <a:r>
                        <a:rPr lang="nl-BE" sz="2400" b="0" dirty="0"/>
                        <a:t>0</a:t>
                      </a:r>
                    </a:p>
                    <a:p>
                      <a:pPr algn="ctr"/>
                      <a:endParaRPr lang="nl-BE" sz="2400" b="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BE" sz="2400" b="0" dirty="0"/>
                    </a:p>
                    <a:p>
                      <a:pPr algn="ctr"/>
                      <a:r>
                        <a:rPr lang="nl-BE" sz="2400" b="0" dirty="0"/>
                        <a:t>3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nl-BE" sz="2400" b="0" dirty="0"/>
                    </a:p>
                    <a:p>
                      <a:pPr algn="ctr"/>
                      <a:r>
                        <a:rPr lang="nl-BE" sz="2400" b="0" dirty="0"/>
                        <a:t>in Herent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711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8694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9782E42-BC7B-5446-B1F4-36B5DB269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8" y="0"/>
            <a:ext cx="9911703" cy="6858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9271DE6-B03C-A74E-9B8B-97E2EB078AC7}"/>
              </a:ext>
            </a:extLst>
          </p:cNvPr>
          <p:cNvSpPr txBox="1"/>
          <p:nvPr/>
        </p:nvSpPr>
        <p:spPr>
          <a:xfrm>
            <a:off x="5326379" y="2736502"/>
            <a:ext cx="1539240" cy="110799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6600" dirty="0"/>
              <a:t>jij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1A83D6F-8F16-6949-8B27-8B2D07D15739}"/>
              </a:ext>
            </a:extLst>
          </p:cNvPr>
          <p:cNvSpPr txBox="1"/>
          <p:nvPr/>
        </p:nvSpPr>
        <p:spPr>
          <a:xfrm>
            <a:off x="3447092" y="3013501"/>
            <a:ext cx="1539240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4800" dirty="0"/>
              <a:t>Kan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2551BFF-BF6E-8241-8D75-A1D5619FE1D2}"/>
              </a:ext>
            </a:extLst>
          </p:cNvPr>
          <p:cNvSpPr txBox="1"/>
          <p:nvPr/>
        </p:nvSpPr>
        <p:spPr>
          <a:xfrm>
            <a:off x="7205666" y="3013501"/>
            <a:ext cx="1539240" cy="76944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4400" dirty="0"/>
              <a:t>goed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FB41918-6888-694D-AF8F-25B8D4648FFB}"/>
              </a:ext>
            </a:extLst>
          </p:cNvPr>
          <p:cNvSpPr txBox="1"/>
          <p:nvPr/>
        </p:nvSpPr>
        <p:spPr>
          <a:xfrm>
            <a:off x="9084953" y="3013500"/>
            <a:ext cx="153924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3600" dirty="0"/>
              <a:t>koken?</a:t>
            </a:r>
          </a:p>
        </p:txBody>
      </p:sp>
    </p:spTree>
    <p:extLst>
      <p:ext uri="{BB962C8B-B14F-4D97-AF65-F5344CB8AC3E}">
        <p14:creationId xmlns:p14="http://schemas.microsoft.com/office/powerpoint/2010/main" val="37409338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39782E42-BC7B-5446-B1F4-36B5DB269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148" y="0"/>
            <a:ext cx="9911703" cy="6858000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09271DE6-B03C-A74E-9B8B-97E2EB078AC7}"/>
              </a:ext>
            </a:extLst>
          </p:cNvPr>
          <p:cNvSpPr txBox="1"/>
          <p:nvPr/>
        </p:nvSpPr>
        <p:spPr>
          <a:xfrm>
            <a:off x="5326379" y="2736502"/>
            <a:ext cx="1539240" cy="110799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6600" dirty="0"/>
              <a:t>jij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1A83D6F-8F16-6949-8B27-8B2D07D15739}"/>
              </a:ext>
            </a:extLst>
          </p:cNvPr>
          <p:cNvSpPr txBox="1"/>
          <p:nvPr/>
        </p:nvSpPr>
        <p:spPr>
          <a:xfrm>
            <a:off x="3447092" y="3013501"/>
            <a:ext cx="1539240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4800" dirty="0"/>
              <a:t>kan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2551BFF-BF6E-8241-8D75-A1D5619FE1D2}"/>
              </a:ext>
            </a:extLst>
          </p:cNvPr>
          <p:cNvSpPr txBox="1"/>
          <p:nvPr/>
        </p:nvSpPr>
        <p:spPr>
          <a:xfrm>
            <a:off x="7205666" y="3013501"/>
            <a:ext cx="1539240" cy="707886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4000" dirty="0"/>
              <a:t>goed?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A727406-FAB5-6045-A634-36AAD85EB34B}"/>
              </a:ext>
            </a:extLst>
          </p:cNvPr>
          <p:cNvSpPr txBox="1"/>
          <p:nvPr/>
        </p:nvSpPr>
        <p:spPr>
          <a:xfrm>
            <a:off x="1567805" y="3013500"/>
            <a:ext cx="1539240" cy="769441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nl-BE" sz="4400" dirty="0"/>
              <a:t>Wat</a:t>
            </a:r>
          </a:p>
        </p:txBody>
      </p:sp>
    </p:spTree>
    <p:extLst>
      <p:ext uri="{BB962C8B-B14F-4D97-AF65-F5344CB8AC3E}">
        <p14:creationId xmlns:p14="http://schemas.microsoft.com/office/powerpoint/2010/main" val="4318413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62045" y="709206"/>
            <a:ext cx="5677000" cy="61487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800" dirty="0"/>
              <a:t>GOED KUNNEN + INFINITIEF</a:t>
            </a:r>
          </a:p>
          <a:p>
            <a:pPr marL="0" indent="0">
              <a:buNone/>
            </a:pPr>
            <a:endParaRPr lang="nl-BE" sz="2800" dirty="0"/>
          </a:p>
          <a:p>
            <a:pPr marL="0" indent="0">
              <a:buNone/>
            </a:pPr>
            <a:endParaRPr lang="nl-BE" sz="5400" dirty="0"/>
          </a:p>
          <a:p>
            <a:pPr marL="0" indent="0">
              <a:buNone/>
            </a:pPr>
            <a:r>
              <a:rPr lang="nl-BE" sz="2800" dirty="0"/>
              <a:t>ik </a:t>
            </a:r>
            <a:r>
              <a:rPr lang="nl-BE" sz="2800" b="1" dirty="0"/>
              <a:t>kan</a:t>
            </a:r>
            <a:r>
              <a:rPr lang="nl-BE" sz="2800" dirty="0"/>
              <a:t> goed poetsen</a:t>
            </a:r>
          </a:p>
          <a:p>
            <a:pPr marL="0" indent="0">
              <a:buNone/>
            </a:pPr>
            <a:r>
              <a:rPr lang="nl-BE" sz="2800" dirty="0"/>
              <a:t>jij </a:t>
            </a:r>
            <a:r>
              <a:rPr lang="nl-BE" sz="2800" b="1" dirty="0"/>
              <a:t>kan/kunt </a:t>
            </a:r>
            <a:r>
              <a:rPr lang="nl-BE" sz="2800" dirty="0"/>
              <a:t>lopen – </a:t>
            </a:r>
            <a:r>
              <a:rPr lang="nl-BE" sz="2800" b="1" dirty="0"/>
              <a:t>kan/kun </a:t>
            </a:r>
            <a:r>
              <a:rPr lang="nl-BE" sz="2800" dirty="0"/>
              <a:t>jij lopen</a:t>
            </a:r>
          </a:p>
          <a:p>
            <a:pPr marL="0" indent="0">
              <a:buNone/>
            </a:pPr>
            <a:r>
              <a:rPr lang="nl-BE" sz="2800" dirty="0"/>
              <a:t>u </a:t>
            </a:r>
            <a:r>
              <a:rPr lang="nl-BE" sz="2800" b="1" dirty="0"/>
              <a:t>kan/kunt </a:t>
            </a:r>
            <a:r>
              <a:rPr lang="nl-BE" sz="2800" dirty="0"/>
              <a:t>goed tekenen</a:t>
            </a:r>
          </a:p>
          <a:p>
            <a:pPr marL="0" indent="0">
              <a:buNone/>
            </a:pPr>
            <a:r>
              <a:rPr lang="nl-BE" sz="2800" dirty="0"/>
              <a:t>hij/zij </a:t>
            </a:r>
            <a:r>
              <a:rPr lang="nl-BE" sz="2800" b="1" dirty="0"/>
              <a:t>kan</a:t>
            </a:r>
            <a:r>
              <a:rPr lang="nl-BE" sz="2800" dirty="0"/>
              <a:t> goed strijken</a:t>
            </a:r>
          </a:p>
          <a:p>
            <a:pPr marL="0" indent="0">
              <a:buNone/>
            </a:pPr>
            <a:endParaRPr lang="nl-BE" sz="2800" dirty="0"/>
          </a:p>
          <a:p>
            <a:pPr marL="0" indent="0">
              <a:buNone/>
            </a:pPr>
            <a:r>
              <a:rPr lang="nl-BE" sz="2800" dirty="0"/>
              <a:t>wij </a:t>
            </a:r>
            <a:r>
              <a:rPr lang="nl-BE" sz="2800" b="1" dirty="0"/>
              <a:t>kunnen </a:t>
            </a:r>
            <a:r>
              <a:rPr lang="nl-BE" sz="2800" dirty="0"/>
              <a:t>goed fietsen</a:t>
            </a:r>
            <a:endParaRPr lang="nl-BE" sz="2800" b="1" dirty="0"/>
          </a:p>
          <a:p>
            <a:pPr marL="0" indent="0">
              <a:buNone/>
            </a:pPr>
            <a:r>
              <a:rPr lang="nl-BE" sz="2800" dirty="0"/>
              <a:t>jullie </a:t>
            </a:r>
            <a:r>
              <a:rPr lang="nl-BE" sz="2800" b="1" dirty="0"/>
              <a:t>kunnen </a:t>
            </a:r>
            <a:r>
              <a:rPr lang="nl-BE" sz="2800" dirty="0"/>
              <a:t>goed dansen</a:t>
            </a:r>
          </a:p>
          <a:p>
            <a:pPr marL="0" indent="0">
              <a:buNone/>
            </a:pPr>
            <a:r>
              <a:rPr lang="nl-BE" sz="2800" dirty="0"/>
              <a:t>zij </a:t>
            </a:r>
            <a:r>
              <a:rPr lang="nl-BE" sz="2800" b="1" dirty="0"/>
              <a:t>kunnen </a:t>
            </a:r>
            <a:r>
              <a:rPr lang="nl-BE" sz="2800" dirty="0"/>
              <a:t>goed tennissen</a:t>
            </a: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1C2F0B13-6B25-4B37-B9C7-A0C657215DB1}"/>
              </a:ext>
            </a:extLst>
          </p:cNvPr>
          <p:cNvSpPr txBox="1">
            <a:spLocks/>
          </p:cNvSpPr>
          <p:nvPr/>
        </p:nvSpPr>
        <p:spPr>
          <a:xfrm>
            <a:off x="5839045" y="709206"/>
            <a:ext cx="6106027" cy="61487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HOUDEN VAN + INFINITIEF/SUBSTANTIEF/</a:t>
            </a:r>
            <a:br>
              <a:rPr lang="nl-BE" dirty="0"/>
            </a:br>
            <a:r>
              <a:rPr lang="nl-BE" dirty="0"/>
              <a:t>PRONOMEN (persoon)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ik </a:t>
            </a:r>
            <a:r>
              <a:rPr lang="nl-BE" b="1" dirty="0"/>
              <a:t>hou</a:t>
            </a:r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(d)</a:t>
            </a:r>
            <a:r>
              <a:rPr lang="nl-BE" dirty="0"/>
              <a:t> van reizen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jij </a:t>
            </a:r>
            <a:r>
              <a:rPr lang="nl-BE" b="1" dirty="0"/>
              <a:t>houdt</a:t>
            </a:r>
            <a:r>
              <a:rPr lang="nl-BE" dirty="0"/>
              <a:t> van koken – </a:t>
            </a:r>
            <a:r>
              <a:rPr lang="nl-BE" b="1" dirty="0"/>
              <a:t>hou</a:t>
            </a:r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(d)</a:t>
            </a:r>
            <a:r>
              <a:rPr lang="nl-BE" dirty="0"/>
              <a:t> jij van koken</a:t>
            </a:r>
          </a:p>
          <a:p>
            <a:pPr marL="0" indent="0">
              <a:buNone/>
            </a:pPr>
            <a:r>
              <a:rPr lang="nl-BE" dirty="0"/>
              <a:t>u </a:t>
            </a:r>
            <a:r>
              <a:rPr lang="nl-BE" b="1" dirty="0"/>
              <a:t>houdt</a:t>
            </a:r>
            <a:r>
              <a:rPr lang="nl-BE" dirty="0"/>
              <a:t> van dansen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hij/zij </a:t>
            </a:r>
            <a:r>
              <a:rPr lang="nl-BE" b="1" dirty="0"/>
              <a:t>houdt</a:t>
            </a:r>
            <a:r>
              <a:rPr lang="nl-BE" dirty="0"/>
              <a:t> van gitaarspelen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wij </a:t>
            </a:r>
            <a:r>
              <a:rPr lang="nl-BE" b="1" dirty="0"/>
              <a:t>houden</a:t>
            </a:r>
            <a:r>
              <a:rPr lang="nl-BE" dirty="0"/>
              <a:t> van elkaar</a:t>
            </a:r>
          </a:p>
          <a:p>
            <a:pPr marL="0" indent="0">
              <a:buNone/>
            </a:pPr>
            <a:r>
              <a:rPr lang="nl-BE" dirty="0"/>
              <a:t>jullie </a:t>
            </a:r>
            <a:r>
              <a:rPr lang="nl-BE" b="1" dirty="0"/>
              <a:t>houden</a:t>
            </a:r>
            <a:r>
              <a:rPr lang="nl-BE" dirty="0"/>
              <a:t> van lekker eten</a:t>
            </a:r>
          </a:p>
          <a:p>
            <a:pPr marL="0" indent="0">
              <a:buNone/>
            </a:pPr>
            <a:r>
              <a:rPr lang="nl-BE" dirty="0"/>
              <a:t>zij </a:t>
            </a:r>
            <a:r>
              <a:rPr lang="nl-BE" b="1" dirty="0"/>
              <a:t>houden</a:t>
            </a:r>
            <a:r>
              <a:rPr lang="nl-BE" dirty="0"/>
              <a:t> van de zee</a:t>
            </a:r>
          </a:p>
        </p:txBody>
      </p:sp>
    </p:spTree>
    <p:extLst>
      <p:ext uri="{BB962C8B-B14F-4D97-AF65-F5344CB8AC3E}">
        <p14:creationId xmlns:p14="http://schemas.microsoft.com/office/powerpoint/2010/main" val="3043488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F9891-A0CC-492E-A7B2-711FFA85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85" y="353165"/>
            <a:ext cx="10772775" cy="1658198"/>
          </a:xfrm>
        </p:spPr>
        <p:txBody>
          <a:bodyPr>
            <a:normAutofit/>
          </a:bodyPr>
          <a:lstStyle/>
          <a:p>
            <a:r>
              <a:rPr lang="es-ES" sz="5400" spc="-120" dirty="0">
                <a:solidFill>
                  <a:schemeClr val="accent1"/>
                </a:solidFill>
              </a:rPr>
              <a:t>Straatinterview: Wat kan jij (niet zo) goed? (vanaf 00:28)</a:t>
            </a:r>
            <a:endParaRPr lang="nl-BE" sz="5400" spc="-120" dirty="0">
              <a:solidFill>
                <a:schemeClr val="accent1"/>
              </a:solidFill>
            </a:endParaRPr>
          </a:p>
        </p:txBody>
      </p:sp>
      <p:pic>
        <p:nvPicPr>
          <p:cNvPr id="4" name="VTS_11_1">
            <a:hlinkClick r:id="" action="ppaction://media"/>
            <a:extLst>
              <a:ext uri="{FF2B5EF4-FFF2-40B4-BE49-F238E27FC236}">
                <a16:creationId xmlns:a16="http://schemas.microsoft.com/office/drawing/2014/main" id="{AA6E740F-C6BC-4A4B-9B1E-97B081E803A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5100" y="2011363"/>
            <a:ext cx="6696075" cy="3767137"/>
          </a:xfrm>
        </p:spPr>
      </p:pic>
    </p:spTree>
    <p:extLst>
      <p:ext uri="{BB962C8B-B14F-4D97-AF65-F5344CB8AC3E}">
        <p14:creationId xmlns:p14="http://schemas.microsoft.com/office/powerpoint/2010/main" val="428852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C60D82-6CD1-48FE-A906-1D888D935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Spreekoefening 1: waar houd je (niet) van, wat kan je (niet zo) goed?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138E1CD-C4AF-4A77-9864-5CD19FDAC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157731"/>
            <a:ext cx="10753725" cy="3620134"/>
          </a:xfrm>
        </p:spPr>
        <p:txBody>
          <a:bodyPr>
            <a:normAutofit/>
          </a:bodyPr>
          <a:lstStyle/>
          <a:p>
            <a:pPr marL="365125" indent="-365125">
              <a:buFont typeface="Arial" panose="020B0604020202020204" pitchFamily="34" charset="0"/>
              <a:buChar char="•"/>
            </a:pPr>
            <a:r>
              <a:rPr lang="nl-BE" sz="2800" dirty="0"/>
              <a:t>Ga naar een </a:t>
            </a:r>
            <a:r>
              <a:rPr lang="nl-BE" sz="2800" dirty="0" err="1"/>
              <a:t>breakoutroom</a:t>
            </a:r>
            <a:r>
              <a:rPr lang="nl-BE" sz="2800" dirty="0"/>
              <a:t>.</a:t>
            </a:r>
          </a:p>
          <a:p>
            <a:pPr marL="365125" indent="-365125">
              <a:buFont typeface="Arial" panose="020B0604020202020204" pitchFamily="34" charset="0"/>
              <a:buChar char="•"/>
            </a:pPr>
            <a:r>
              <a:rPr lang="nl-BE" sz="2800" dirty="0"/>
              <a:t>Bespreek waar je (niet) van houdt en wat je (niet) goed kan.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966C340-3E24-459E-B85A-C1BF00C0E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068" y="3815929"/>
            <a:ext cx="2094675" cy="2094675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2D00092-9E88-4D2D-A683-EE6D0D227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5259" y="3815928"/>
            <a:ext cx="2094674" cy="1920117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76108F96-FD9D-294D-94EF-37CC55748A34}"/>
              </a:ext>
            </a:extLst>
          </p:cNvPr>
          <p:cNvSpPr txBox="1"/>
          <p:nvPr/>
        </p:nvSpPr>
        <p:spPr>
          <a:xfrm>
            <a:off x="7594600" y="126027"/>
            <a:ext cx="4461413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 </a:t>
            </a:r>
            <a:r>
              <a:rPr lang="nl-BE" sz="2800" i="1" dirty="0">
                <a:solidFill>
                  <a:schemeClr val="bg1"/>
                </a:solidFill>
              </a:rPr>
              <a:t>Syllabus</a:t>
            </a:r>
            <a:r>
              <a:rPr lang="nl-BE" sz="2800" dirty="0">
                <a:solidFill>
                  <a:schemeClr val="bg1"/>
                </a:solidFill>
              </a:rPr>
              <a:t> p. 12, oefening b &amp; c</a:t>
            </a:r>
          </a:p>
        </p:txBody>
      </p:sp>
    </p:spTree>
    <p:extLst>
      <p:ext uri="{BB962C8B-B14F-4D97-AF65-F5344CB8AC3E}">
        <p14:creationId xmlns:p14="http://schemas.microsoft.com/office/powerpoint/2010/main" val="1736516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A45162-0E00-4E9D-BC73-CCCC92932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Spreekoefening 2: je familie voorstellen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5F8285E-5732-4489-93ED-C45F26F4F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7454470" cy="4346787"/>
          </a:xfrm>
        </p:spPr>
        <p:txBody>
          <a:bodyPr>
            <a:normAutofit/>
          </a:bodyPr>
          <a:lstStyle/>
          <a:p>
            <a:r>
              <a:rPr lang="nl-NL" sz="3200" dirty="0"/>
              <a:t>Ga naar een </a:t>
            </a:r>
            <a:r>
              <a:rPr lang="nl-NL" sz="3200" dirty="0" err="1"/>
              <a:t>breakoutroom</a:t>
            </a:r>
            <a:r>
              <a:rPr lang="nl-NL" sz="3200" dirty="0"/>
              <a:t>.</a:t>
            </a:r>
          </a:p>
          <a:p>
            <a:r>
              <a:rPr lang="nl-NL" sz="3200" b="1" dirty="0"/>
              <a:t>Vertel over een familielid.</a:t>
            </a:r>
          </a:p>
          <a:p>
            <a:endParaRPr lang="nl-NL" sz="3200" b="1" dirty="0"/>
          </a:p>
          <a:p>
            <a:pPr marL="365125" indent="-365125">
              <a:buFont typeface="Arial" panose="020B0604020202020204" pitchFamily="34" charset="0"/>
              <a:buChar char="•"/>
            </a:pPr>
            <a:r>
              <a:rPr lang="nl-BE" sz="2800" dirty="0"/>
              <a:t>Wat is de familierelatie?</a:t>
            </a:r>
          </a:p>
          <a:p>
            <a:pPr marL="365125" indent="-365125">
              <a:buFont typeface="Arial" panose="020B0604020202020204" pitchFamily="34" charset="0"/>
              <a:buChar char="•"/>
            </a:pPr>
            <a:r>
              <a:rPr lang="nl-BE" sz="2800" dirty="0"/>
              <a:t>Wat doen ze (niet) graag? Wat kunnen ze (niet) goed?</a:t>
            </a:r>
          </a:p>
          <a:p>
            <a:pPr marL="365125" indent="-365125">
              <a:buFont typeface="Arial" panose="020B0604020202020204" pitchFamily="34" charset="0"/>
              <a:buChar char="•"/>
            </a:pPr>
            <a:r>
              <a:rPr lang="nl-BE" sz="2800" dirty="0"/>
              <a:t>…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2891FC9F-396B-4973-A655-2E2A0979E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2104" y="2157731"/>
            <a:ext cx="5236918" cy="298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5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DF9891-A0CC-492E-A7B2-711FFA85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85" y="353165"/>
            <a:ext cx="10772775" cy="1658198"/>
          </a:xfrm>
        </p:spPr>
        <p:txBody>
          <a:bodyPr>
            <a:normAutofit/>
          </a:bodyPr>
          <a:lstStyle/>
          <a:p>
            <a:r>
              <a:rPr lang="es-ES" sz="5400" spc="-120" dirty="0">
                <a:solidFill>
                  <a:schemeClr val="accent1"/>
                </a:solidFill>
              </a:rPr>
              <a:t>Straatinterview: Op wie lijk jij?(tot 00:28)</a:t>
            </a:r>
            <a:endParaRPr lang="nl-BE" sz="5400" spc="-120" dirty="0">
              <a:solidFill>
                <a:schemeClr val="accent1"/>
              </a:solidFill>
            </a:endParaRPr>
          </a:p>
        </p:txBody>
      </p:sp>
      <p:pic>
        <p:nvPicPr>
          <p:cNvPr id="4" name="VTS_11_1">
            <a:hlinkClick r:id="" action="ppaction://media"/>
            <a:extLst>
              <a:ext uri="{FF2B5EF4-FFF2-40B4-BE49-F238E27FC236}">
                <a16:creationId xmlns:a16="http://schemas.microsoft.com/office/drawing/2014/main" id="{AA6E740F-C6BC-4A4B-9B1E-97B081E803A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05100" y="2011363"/>
            <a:ext cx="6696075" cy="3767137"/>
          </a:xfrm>
        </p:spPr>
      </p:pic>
    </p:spTree>
    <p:extLst>
      <p:ext uri="{BB962C8B-B14F-4D97-AF65-F5344CB8AC3E}">
        <p14:creationId xmlns:p14="http://schemas.microsoft.com/office/powerpoint/2010/main" val="45120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063095-872F-4378-A5D2-44DDBB4D0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70C0"/>
                </a:solidFill>
              </a:rPr>
              <a:t>Lijken op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A01DE8E-19EB-42E1-B8B6-536C6D6EB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sz="2800" dirty="0"/>
              <a:t>De dochter </a:t>
            </a:r>
            <a:r>
              <a:rPr lang="nl-BE" sz="2800" dirty="0">
                <a:solidFill>
                  <a:srgbClr val="00B050"/>
                </a:solidFill>
              </a:rPr>
              <a:t>lijkt op </a:t>
            </a:r>
            <a:r>
              <a:rPr lang="nl-BE" sz="2800" dirty="0"/>
              <a:t>de moeder. De moeder </a:t>
            </a:r>
            <a:r>
              <a:rPr lang="nl-BE" sz="2800" dirty="0">
                <a:solidFill>
                  <a:srgbClr val="00B050"/>
                </a:solidFill>
              </a:rPr>
              <a:t>lijkt op</a:t>
            </a:r>
            <a:r>
              <a:rPr lang="nl-BE" sz="2800" dirty="0"/>
              <a:t> de dochter. </a:t>
            </a:r>
          </a:p>
          <a:p>
            <a:r>
              <a:rPr lang="nl-BE" sz="2800" dirty="0"/>
              <a:t>Zij </a:t>
            </a:r>
            <a:r>
              <a:rPr lang="nl-BE" sz="2800" dirty="0">
                <a:solidFill>
                  <a:srgbClr val="00B050"/>
                </a:solidFill>
              </a:rPr>
              <a:t>lijken op </a:t>
            </a:r>
            <a:r>
              <a:rPr lang="nl-BE" sz="2800" b="1" dirty="0"/>
              <a:t>elkaar</a:t>
            </a:r>
            <a:r>
              <a:rPr lang="nl-BE" sz="2800" dirty="0"/>
              <a:t>.</a:t>
            </a:r>
          </a:p>
          <a:p>
            <a:r>
              <a:rPr lang="nl-BE" sz="2800" dirty="0"/>
              <a:t>Het meisje </a:t>
            </a:r>
            <a:r>
              <a:rPr lang="nl-BE" sz="2800" dirty="0">
                <a:solidFill>
                  <a:srgbClr val="00B050"/>
                </a:solidFill>
              </a:rPr>
              <a:t>lijkt op </a:t>
            </a:r>
            <a:r>
              <a:rPr lang="nl-BE" sz="2800" dirty="0"/>
              <a:t>haar hond. De man </a:t>
            </a:r>
            <a:r>
              <a:rPr lang="nl-BE" sz="2800" dirty="0">
                <a:solidFill>
                  <a:srgbClr val="00B050"/>
                </a:solidFill>
              </a:rPr>
              <a:t>lijkt op</a:t>
            </a:r>
            <a:r>
              <a:rPr lang="nl-BE" sz="2800" dirty="0"/>
              <a:t> zijn hond.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821FFC6B-FB25-433C-9BBB-E1E8CEE45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19" y="3743056"/>
            <a:ext cx="5060119" cy="261541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7FCB853A-3074-4E16-AD08-432FE4B28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348" y="3669878"/>
            <a:ext cx="4651651" cy="26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967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9EE953-6587-4A1B-B2CC-B1E285425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657" y="649248"/>
            <a:ext cx="10772775" cy="1658198"/>
          </a:xfrm>
        </p:spPr>
        <p:txBody>
          <a:bodyPr/>
          <a:lstStyle/>
          <a:p>
            <a:r>
              <a:rPr lang="nl-NL" dirty="0"/>
              <a:t>Spreekoefening 3: vragen stellen over familie van klasgenoten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63D1F1D-E62C-43BE-9CB2-E0B25953B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442567"/>
            <a:ext cx="6278040" cy="3766185"/>
          </a:xfrm>
        </p:spPr>
        <p:txBody>
          <a:bodyPr/>
          <a:lstStyle/>
          <a:p>
            <a:pPr marL="365125" indent="-365125">
              <a:buFont typeface="Arial" panose="020B0604020202020204" pitchFamily="34" charset="0"/>
              <a:buChar char="•"/>
            </a:pPr>
            <a:r>
              <a:rPr lang="nl-NL" sz="2800" dirty="0"/>
              <a:t>Ga naar een </a:t>
            </a:r>
            <a:r>
              <a:rPr lang="nl-NL" sz="2800" dirty="0" err="1"/>
              <a:t>breakoutroom</a:t>
            </a:r>
            <a:r>
              <a:rPr lang="nl-NL" sz="2800" dirty="0"/>
              <a:t>.</a:t>
            </a:r>
          </a:p>
          <a:p>
            <a:pPr marL="365125" indent="-365125">
              <a:buFont typeface="Arial" panose="020B0604020202020204" pitchFamily="34" charset="0"/>
              <a:buChar char="•"/>
            </a:pPr>
            <a:r>
              <a:rPr lang="nl-BE" sz="2800" dirty="0"/>
              <a:t>Toon je stamboom (portfoliotaak 1) aan je klasgenoten. </a:t>
            </a:r>
          </a:p>
          <a:p>
            <a:pPr marL="457200" lvl="2" indent="0">
              <a:buNone/>
            </a:pPr>
            <a:r>
              <a:rPr lang="nl-BE" sz="2400" dirty="0"/>
              <a:t>Bijvoorbeeld via ‘screen sharen’ of stuur het document in de chat.</a:t>
            </a:r>
          </a:p>
          <a:p>
            <a:pPr marL="365125" indent="-365125">
              <a:buFont typeface="Arial" panose="020B0604020202020204" pitchFamily="34" charset="0"/>
              <a:buChar char="•"/>
            </a:pPr>
            <a:r>
              <a:rPr lang="nl-BE" sz="2800" dirty="0"/>
              <a:t>Stel je klasgenoten vragen over hun familieleden.</a:t>
            </a:r>
          </a:p>
          <a:p>
            <a:pPr marL="365125" indent="-365125">
              <a:buFont typeface="Arial" panose="020B0604020202020204" pitchFamily="34" charset="0"/>
              <a:buChar char="•"/>
            </a:pP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97F5144-E17C-4E3A-8B74-F143D9C78813}"/>
              </a:ext>
            </a:extLst>
          </p:cNvPr>
          <p:cNvSpPr txBox="1"/>
          <p:nvPr/>
        </p:nvSpPr>
        <p:spPr>
          <a:xfrm>
            <a:off x="9228406" y="126028"/>
            <a:ext cx="2827607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Syllabus p. 12-14</a:t>
            </a:r>
          </a:p>
        </p:txBody>
      </p:sp>
      <p:pic>
        <p:nvPicPr>
          <p:cNvPr id="1028" name="Picture 4" descr="Dodona - Familie stamboom relaties">
            <a:extLst>
              <a:ext uri="{FF2B5EF4-FFF2-40B4-BE49-F238E27FC236}">
                <a16:creationId xmlns:a16="http://schemas.microsoft.com/office/drawing/2014/main" id="{3D6858FF-55A4-41B2-8446-D06F9E1F6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697" y="2307446"/>
            <a:ext cx="5237303" cy="29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87324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49CE5-7A89-4DF8-969B-C21508082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339" y="1690687"/>
            <a:ext cx="1883735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BE" sz="2800" dirty="0"/>
              <a:t>relatie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BE" sz="2800" dirty="0"/>
              <a:t>woonplaats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BE" sz="2800" dirty="0"/>
              <a:t>gelijkenis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BE" sz="2800" dirty="0"/>
              <a:t>beroep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BE" sz="2800" dirty="0"/>
              <a:t>leeftijd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BE" dirty="0"/>
              <a:t>	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D38136E-D362-4ABD-A661-BC67118CA50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79" y="5017676"/>
            <a:ext cx="629746" cy="527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203AABD-EFFD-457D-963A-E2D303472BE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97" y="5830922"/>
            <a:ext cx="629746" cy="5275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DD7A0520-67B9-4305-B0D9-0345F3771367}"/>
              </a:ext>
            </a:extLst>
          </p:cNvPr>
          <p:cNvSpPr txBox="1">
            <a:spLocks/>
          </p:cNvSpPr>
          <p:nvPr/>
        </p:nvSpPr>
        <p:spPr>
          <a:xfrm>
            <a:off x="2860430" y="1690688"/>
            <a:ext cx="9331569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je zus getrouwd? Heeft zij een relatie? Heeft ze een partner?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Waar woont je moeder?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Lijk jij op je zus? Op wie lijkt zij?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Werkt je broer? Wat is zijn job?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Hoe oud is je grootmoeder?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Wat doet hij/zij graag? Waar houdt hij/zij van?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Wat kan hij/zij goed?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9D50D3A4-E7EA-484A-9510-D5D83FCAD9D6}"/>
              </a:ext>
            </a:extLst>
          </p:cNvPr>
          <p:cNvSpPr txBox="1">
            <a:spLocks/>
          </p:cNvSpPr>
          <p:nvPr/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5400" b="0" i="0" u="none" strike="noStrike" kern="1200" cap="none" spc="-120" normalizeH="0" baseline="0" noProof="0" dirty="0">
                <a:ln>
                  <a:noFill/>
                </a:ln>
                <a:solidFill>
                  <a:srgbClr val="F0A22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Spreekoefening 3: vragen stellen</a:t>
            </a:r>
            <a:endParaRPr kumimoji="0" lang="nl-BE" sz="5400" b="0" i="0" u="none" strike="noStrike" kern="1200" cap="none" spc="-120" normalizeH="0" baseline="0" noProof="0" dirty="0">
              <a:ln>
                <a:noFill/>
              </a:ln>
              <a:solidFill>
                <a:srgbClr val="F0A22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F5C0D0A-7A2C-7C42-B3EC-41CAB481FDAE}"/>
              </a:ext>
            </a:extLst>
          </p:cNvPr>
          <p:cNvSpPr txBox="1"/>
          <p:nvPr/>
        </p:nvSpPr>
        <p:spPr>
          <a:xfrm>
            <a:off x="6273800" y="126028"/>
            <a:ext cx="5782213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Zo Gezegd mondeling p. 17, oefening 2</a:t>
            </a:r>
          </a:p>
        </p:txBody>
      </p:sp>
    </p:spTree>
    <p:extLst>
      <p:ext uri="{BB962C8B-B14F-4D97-AF65-F5344CB8AC3E}">
        <p14:creationId xmlns:p14="http://schemas.microsoft.com/office/powerpoint/2010/main" val="43866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C14E74-6B5C-1A4E-A09B-18DFB185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8304"/>
          </a:xfrm>
        </p:spPr>
        <p:txBody>
          <a:bodyPr>
            <a:normAutofit fontScale="90000"/>
          </a:bodyPr>
          <a:lstStyle/>
          <a:p>
            <a:r>
              <a:rPr lang="nl-BE" dirty="0"/>
              <a:t>Zinsconstructie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1E94A61-CFEA-3446-82B9-FB2D41E0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15857" cy="4351338"/>
          </a:xfrm>
        </p:spPr>
        <p:txBody>
          <a:bodyPr/>
          <a:lstStyle/>
          <a:p>
            <a:r>
              <a:rPr lang="nl-BE" dirty="0"/>
              <a:t>Ik verjaar op 12 november.</a:t>
            </a:r>
          </a:p>
          <a:p>
            <a:r>
              <a:rPr lang="nl-BE" dirty="0"/>
              <a:t>Ik woon in Heverlee.</a:t>
            </a:r>
          </a:p>
          <a:p>
            <a:r>
              <a:rPr lang="nl-BE" dirty="0"/>
              <a:t>Ik schilder graag.</a:t>
            </a:r>
          </a:p>
          <a:p>
            <a:r>
              <a:rPr lang="nl-BE" dirty="0"/>
              <a:t>Ik ga niet graag naar de supermarkt.</a:t>
            </a:r>
          </a:p>
          <a:p>
            <a:r>
              <a:rPr lang="nl-BE" dirty="0"/>
              <a:t>Ik ben niet getrouwd.</a:t>
            </a:r>
          </a:p>
          <a:p>
            <a:r>
              <a:rPr lang="nl-BE" dirty="0"/>
              <a:t>Ik heb geen kinderen.</a:t>
            </a:r>
          </a:p>
          <a:p>
            <a:endParaRPr lang="nl-BE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734D737-01E5-0544-9784-58464C9D27C0}"/>
              </a:ext>
            </a:extLst>
          </p:cNvPr>
          <p:cNvSpPr txBox="1"/>
          <p:nvPr/>
        </p:nvSpPr>
        <p:spPr>
          <a:xfrm>
            <a:off x="878348" y="1204333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/>
              <a:t>NORMAAL</a:t>
            </a:r>
          </a:p>
        </p:txBody>
      </p:sp>
    </p:spTree>
    <p:extLst>
      <p:ext uri="{BB962C8B-B14F-4D97-AF65-F5344CB8AC3E}">
        <p14:creationId xmlns:p14="http://schemas.microsoft.com/office/powerpoint/2010/main" val="124650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51509-56C2-4917-BED2-C15461B8F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nl-BE" dirty="0"/>
              <a:t>Huiswerk (zie Canvas)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6017EED-D3B9-4168-96E4-2523CFDC2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51" y="2104216"/>
            <a:ext cx="3383936" cy="3383936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5AAE92-3DAB-4198-893C-ED221AC38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1336" y="2011680"/>
            <a:ext cx="6789044" cy="452247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Portfoliotaak 1 (deadline = woensdag 11 oktober 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Extra:</a:t>
            </a:r>
          </a:p>
          <a:p>
            <a:pPr marL="713232" lvl="1" indent="-457200">
              <a:buFont typeface="+mj-lt"/>
              <a:buAutoNum type="arabicPeriod"/>
            </a:pPr>
            <a:r>
              <a:rPr lang="nl-BE" dirty="0"/>
              <a:t>Oefenen op familierelaties (Canvas)</a:t>
            </a:r>
          </a:p>
          <a:p>
            <a:pPr marL="713232" lvl="1" indent="-457200">
              <a:buFont typeface="+mj-lt"/>
              <a:buAutoNum type="arabicPeriod"/>
            </a:pPr>
            <a:r>
              <a:rPr lang="nl-BE" dirty="0"/>
              <a:t>EXTRA: Maak de oefening op familierelaties in je Zo Gezegd mondeling p. 15-16. </a:t>
            </a:r>
          </a:p>
          <a:p>
            <a:pPr marL="713232" lvl="1" indent="-457200">
              <a:buFont typeface="+mj-lt"/>
              <a:buAutoNum type="arabicPeriod"/>
            </a:pPr>
            <a:r>
              <a:rPr lang="nl-BE" dirty="0"/>
              <a:t>Oefen op Quizlet:</a:t>
            </a:r>
          </a:p>
          <a:p>
            <a:pPr marL="598932" lvl="1">
              <a:buFontTx/>
              <a:buChar char="-"/>
            </a:pPr>
            <a:r>
              <a:rPr lang="nl-BE" dirty="0"/>
              <a:t>Familierelaties</a:t>
            </a:r>
          </a:p>
          <a:p>
            <a:pPr marL="598932" lvl="1">
              <a:buFontTx/>
              <a:buChar char="-"/>
            </a:pPr>
            <a:r>
              <a:rPr lang="nl-BE" dirty="0"/>
              <a:t>Woordenschat: Heb jij een grote familie?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BE0EB1-EB71-4A37-97AD-93D087F52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50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75188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C14E74-6B5C-1A4E-A09B-18DFB185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8304"/>
          </a:xfrm>
        </p:spPr>
        <p:txBody>
          <a:bodyPr>
            <a:normAutofit fontScale="90000"/>
          </a:bodyPr>
          <a:lstStyle/>
          <a:p>
            <a:r>
              <a:rPr lang="nl-BE" dirty="0"/>
              <a:t>Zinsconstructie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1E94A61-CFEA-3446-82B9-FB2D41E0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15857" cy="4351338"/>
          </a:xfrm>
        </p:spPr>
        <p:txBody>
          <a:bodyPr/>
          <a:lstStyle/>
          <a:p>
            <a:r>
              <a:rPr lang="nl-BE" dirty="0">
                <a:highlight>
                  <a:srgbClr val="00FF00"/>
                </a:highlight>
              </a:rPr>
              <a:t>Ik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verjaar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op 12 november</a:t>
            </a:r>
            <a:r>
              <a:rPr lang="nl-BE" dirty="0"/>
              <a:t>.</a:t>
            </a:r>
          </a:p>
          <a:p>
            <a:r>
              <a:rPr lang="nl-BE" dirty="0">
                <a:highlight>
                  <a:srgbClr val="00FF00"/>
                </a:highlight>
              </a:rPr>
              <a:t>Ik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woon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in Heverlee</a:t>
            </a:r>
            <a:r>
              <a:rPr lang="nl-BE" dirty="0"/>
              <a:t>.</a:t>
            </a:r>
          </a:p>
          <a:p>
            <a:r>
              <a:rPr lang="nl-BE" dirty="0">
                <a:highlight>
                  <a:srgbClr val="00FF00"/>
                </a:highlight>
              </a:rPr>
              <a:t>Ik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schilder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graag</a:t>
            </a:r>
            <a:r>
              <a:rPr lang="nl-BE" dirty="0"/>
              <a:t>.</a:t>
            </a:r>
          </a:p>
          <a:p>
            <a:r>
              <a:rPr lang="nl-BE" dirty="0">
                <a:highlight>
                  <a:srgbClr val="00FF00"/>
                </a:highlight>
              </a:rPr>
              <a:t>Ik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ga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niet graag naar de supermarkt</a:t>
            </a:r>
            <a:r>
              <a:rPr lang="nl-BE" dirty="0"/>
              <a:t>.</a:t>
            </a:r>
          </a:p>
          <a:p>
            <a:r>
              <a:rPr lang="nl-BE" dirty="0">
                <a:highlight>
                  <a:srgbClr val="00FF00"/>
                </a:highlight>
              </a:rPr>
              <a:t>Ik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ben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niet getrouwd</a:t>
            </a:r>
            <a:r>
              <a:rPr lang="nl-BE" dirty="0"/>
              <a:t>.</a:t>
            </a:r>
          </a:p>
          <a:p>
            <a:r>
              <a:rPr lang="nl-BE" dirty="0">
                <a:highlight>
                  <a:srgbClr val="00FF00"/>
                </a:highlight>
              </a:rPr>
              <a:t>Ik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heb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geen kinderen</a:t>
            </a:r>
            <a:r>
              <a:rPr lang="nl-BE" dirty="0"/>
              <a:t>.</a:t>
            </a:r>
          </a:p>
          <a:p>
            <a:endParaRPr lang="nl-BE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734D737-01E5-0544-9784-58464C9D27C0}"/>
              </a:ext>
            </a:extLst>
          </p:cNvPr>
          <p:cNvSpPr txBox="1"/>
          <p:nvPr/>
        </p:nvSpPr>
        <p:spPr>
          <a:xfrm>
            <a:off x="878348" y="1204333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/>
              <a:t>NORMAAL</a:t>
            </a:r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5DCA9076-BB54-B447-A585-AD448803C19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459789"/>
          <a:ext cx="3530601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4511">
                  <a:extLst>
                    <a:ext uri="{9D8B030D-6E8A-4147-A177-3AD203B41FA5}">
                      <a16:colId xmlns:a16="http://schemas.microsoft.com/office/drawing/2014/main" val="3826957077"/>
                    </a:ext>
                  </a:extLst>
                </a:gridCol>
                <a:gridCol w="1364261">
                  <a:extLst>
                    <a:ext uri="{9D8B030D-6E8A-4147-A177-3AD203B41FA5}">
                      <a16:colId xmlns:a16="http://schemas.microsoft.com/office/drawing/2014/main" val="240156638"/>
                    </a:ext>
                  </a:extLst>
                </a:gridCol>
                <a:gridCol w="841829">
                  <a:extLst>
                    <a:ext uri="{9D8B030D-6E8A-4147-A177-3AD203B41FA5}">
                      <a16:colId xmlns:a16="http://schemas.microsoft.com/office/drawing/2014/main" val="2523236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dirty="0">
                          <a:highlight>
                            <a:srgbClr val="00FF00"/>
                          </a:highlight>
                        </a:rPr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>
                          <a:highlight>
                            <a:srgbClr val="FF0000"/>
                          </a:highlight>
                        </a:rPr>
                        <a:t>VERBUM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>
                          <a:highlight>
                            <a:srgbClr val="00FFFF"/>
                          </a:highlight>
                        </a:rPr>
                        <a:t>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079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1112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C14E74-6B5C-1A4E-A09B-18DFB185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8304"/>
          </a:xfrm>
        </p:spPr>
        <p:txBody>
          <a:bodyPr>
            <a:normAutofit fontScale="90000"/>
          </a:bodyPr>
          <a:lstStyle/>
          <a:p>
            <a:r>
              <a:rPr lang="nl-BE" dirty="0"/>
              <a:t>Zinsconstructie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1E94A61-CFEA-3446-82B9-FB2D41E0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15857" cy="4351338"/>
          </a:xfrm>
        </p:spPr>
        <p:txBody>
          <a:bodyPr/>
          <a:lstStyle/>
          <a:p>
            <a:r>
              <a:rPr lang="nl-BE" dirty="0">
                <a:highlight>
                  <a:srgbClr val="00FF00"/>
                </a:highlight>
              </a:rPr>
              <a:t>Ik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verjaar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op 12 november</a:t>
            </a:r>
            <a:r>
              <a:rPr lang="nl-BE" dirty="0"/>
              <a:t>.</a:t>
            </a:r>
          </a:p>
          <a:p>
            <a:r>
              <a:rPr lang="nl-BE" dirty="0">
                <a:highlight>
                  <a:srgbClr val="00FF00"/>
                </a:highlight>
              </a:rPr>
              <a:t>Ik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woon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in Heverlee</a:t>
            </a:r>
            <a:r>
              <a:rPr lang="nl-BE" dirty="0"/>
              <a:t>.</a:t>
            </a:r>
          </a:p>
          <a:p>
            <a:r>
              <a:rPr lang="nl-BE" dirty="0">
                <a:highlight>
                  <a:srgbClr val="00FF00"/>
                </a:highlight>
              </a:rPr>
              <a:t>Ik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schilder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graag</a:t>
            </a:r>
            <a:r>
              <a:rPr lang="nl-BE" dirty="0"/>
              <a:t>.</a:t>
            </a:r>
          </a:p>
          <a:p>
            <a:r>
              <a:rPr lang="nl-BE" dirty="0">
                <a:highlight>
                  <a:srgbClr val="00FF00"/>
                </a:highlight>
              </a:rPr>
              <a:t>Ik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ga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niet graag naar de supermarkt</a:t>
            </a:r>
            <a:r>
              <a:rPr lang="nl-BE" dirty="0"/>
              <a:t>.</a:t>
            </a:r>
          </a:p>
          <a:p>
            <a:r>
              <a:rPr lang="nl-BE" dirty="0">
                <a:highlight>
                  <a:srgbClr val="00FF00"/>
                </a:highlight>
              </a:rPr>
              <a:t>Ik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ben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niet getrouwd</a:t>
            </a:r>
            <a:r>
              <a:rPr lang="nl-BE" dirty="0"/>
              <a:t>.</a:t>
            </a:r>
          </a:p>
          <a:p>
            <a:r>
              <a:rPr lang="nl-BE" dirty="0">
                <a:highlight>
                  <a:srgbClr val="00FF00"/>
                </a:highlight>
              </a:rPr>
              <a:t>Ik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heb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geen kinderen</a:t>
            </a:r>
            <a:r>
              <a:rPr lang="nl-BE" dirty="0"/>
              <a:t>.</a:t>
            </a:r>
          </a:p>
          <a:p>
            <a:endParaRPr lang="nl-BE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734D737-01E5-0544-9784-58464C9D27C0}"/>
              </a:ext>
            </a:extLst>
          </p:cNvPr>
          <p:cNvSpPr txBox="1"/>
          <p:nvPr/>
        </p:nvSpPr>
        <p:spPr>
          <a:xfrm>
            <a:off x="878348" y="1204333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/>
              <a:t>NORMAAL</a:t>
            </a:r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5DCA9076-BB54-B447-A585-AD448803C19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459789"/>
          <a:ext cx="3530601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4511">
                  <a:extLst>
                    <a:ext uri="{9D8B030D-6E8A-4147-A177-3AD203B41FA5}">
                      <a16:colId xmlns:a16="http://schemas.microsoft.com/office/drawing/2014/main" val="3826957077"/>
                    </a:ext>
                  </a:extLst>
                </a:gridCol>
                <a:gridCol w="1364261">
                  <a:extLst>
                    <a:ext uri="{9D8B030D-6E8A-4147-A177-3AD203B41FA5}">
                      <a16:colId xmlns:a16="http://schemas.microsoft.com/office/drawing/2014/main" val="240156638"/>
                    </a:ext>
                  </a:extLst>
                </a:gridCol>
                <a:gridCol w="841829">
                  <a:extLst>
                    <a:ext uri="{9D8B030D-6E8A-4147-A177-3AD203B41FA5}">
                      <a16:colId xmlns:a16="http://schemas.microsoft.com/office/drawing/2014/main" val="2523236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dirty="0">
                          <a:highlight>
                            <a:srgbClr val="00FF00"/>
                          </a:highlight>
                        </a:rPr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>
                          <a:highlight>
                            <a:srgbClr val="FF0000"/>
                          </a:highlight>
                        </a:rPr>
                        <a:t>VERBUM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>
                          <a:highlight>
                            <a:srgbClr val="00FFFF"/>
                          </a:highlight>
                        </a:rPr>
                        <a:t>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079497"/>
                  </a:ext>
                </a:extLst>
              </a:tr>
            </a:tbl>
          </a:graphicData>
        </a:graphic>
      </p:graphicFrame>
      <p:sp>
        <p:nvSpPr>
          <p:cNvPr id="6" name="Tekstvak 5">
            <a:extLst>
              <a:ext uri="{FF2B5EF4-FFF2-40B4-BE49-F238E27FC236}">
                <a16:creationId xmlns:a16="http://schemas.microsoft.com/office/drawing/2014/main" id="{17BECA37-551D-074D-BC23-F54B138E7B53}"/>
              </a:ext>
            </a:extLst>
          </p:cNvPr>
          <p:cNvSpPr txBox="1"/>
          <p:nvPr/>
        </p:nvSpPr>
        <p:spPr>
          <a:xfrm>
            <a:off x="6995886" y="1204333"/>
            <a:ext cx="1223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/>
              <a:t>VRAAG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DFAD35F-F8F7-2D45-9EEE-1297D0889156}"/>
              </a:ext>
            </a:extLst>
          </p:cNvPr>
          <p:cNvSpPr txBox="1">
            <a:spLocks/>
          </p:cNvSpPr>
          <p:nvPr/>
        </p:nvSpPr>
        <p:spPr>
          <a:xfrm>
            <a:off x="6995886" y="1825625"/>
            <a:ext cx="53158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Wanneer verjaar jij?</a:t>
            </a:r>
          </a:p>
          <a:p>
            <a:r>
              <a:rPr lang="nl-BE" dirty="0"/>
              <a:t>Waar woon jij?</a:t>
            </a:r>
          </a:p>
          <a:p>
            <a:r>
              <a:rPr lang="nl-BE" dirty="0"/>
              <a:t>Wat doe jij graag?</a:t>
            </a:r>
          </a:p>
          <a:p>
            <a:r>
              <a:rPr lang="nl-BE" dirty="0"/>
              <a:t>Wat doe jij niet graag?</a:t>
            </a:r>
          </a:p>
          <a:p>
            <a:r>
              <a:rPr lang="nl-BE" dirty="0"/>
              <a:t>Ben jij getrouwd?</a:t>
            </a:r>
          </a:p>
          <a:p>
            <a:r>
              <a:rPr lang="nl-BE" dirty="0"/>
              <a:t>Heb jij kinderen?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6556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C14E74-6B5C-1A4E-A09B-18DFB185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8304"/>
          </a:xfrm>
        </p:spPr>
        <p:txBody>
          <a:bodyPr>
            <a:normAutofit fontScale="90000"/>
          </a:bodyPr>
          <a:lstStyle/>
          <a:p>
            <a:r>
              <a:rPr lang="nl-BE" dirty="0"/>
              <a:t>Zinsconstructie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1E94A61-CFEA-3446-82B9-FB2D41E0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15857" cy="4351338"/>
          </a:xfrm>
        </p:spPr>
        <p:txBody>
          <a:bodyPr/>
          <a:lstStyle/>
          <a:p>
            <a:r>
              <a:rPr lang="nl-BE" dirty="0">
                <a:highlight>
                  <a:srgbClr val="00FF00"/>
                </a:highlight>
              </a:rPr>
              <a:t>Ik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verjaar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op 12 november</a:t>
            </a:r>
            <a:r>
              <a:rPr lang="nl-BE" dirty="0"/>
              <a:t>.</a:t>
            </a:r>
          </a:p>
          <a:p>
            <a:r>
              <a:rPr lang="nl-BE" dirty="0">
                <a:highlight>
                  <a:srgbClr val="00FF00"/>
                </a:highlight>
              </a:rPr>
              <a:t>Ik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woon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in Heverlee</a:t>
            </a:r>
            <a:r>
              <a:rPr lang="nl-BE" dirty="0"/>
              <a:t>.</a:t>
            </a:r>
          </a:p>
          <a:p>
            <a:r>
              <a:rPr lang="nl-BE" dirty="0">
                <a:highlight>
                  <a:srgbClr val="00FF00"/>
                </a:highlight>
              </a:rPr>
              <a:t>Ik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schilder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graag</a:t>
            </a:r>
            <a:r>
              <a:rPr lang="nl-BE" dirty="0"/>
              <a:t>.</a:t>
            </a:r>
          </a:p>
          <a:p>
            <a:r>
              <a:rPr lang="nl-BE" dirty="0">
                <a:highlight>
                  <a:srgbClr val="00FF00"/>
                </a:highlight>
              </a:rPr>
              <a:t>Ik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ga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niet graag naar de supermarkt</a:t>
            </a:r>
            <a:r>
              <a:rPr lang="nl-BE" dirty="0"/>
              <a:t>.</a:t>
            </a:r>
          </a:p>
          <a:p>
            <a:r>
              <a:rPr lang="nl-BE" dirty="0">
                <a:highlight>
                  <a:srgbClr val="00FF00"/>
                </a:highlight>
              </a:rPr>
              <a:t>Ik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ben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niet getrouwd</a:t>
            </a:r>
            <a:r>
              <a:rPr lang="nl-BE" dirty="0"/>
              <a:t>.</a:t>
            </a:r>
          </a:p>
          <a:p>
            <a:r>
              <a:rPr lang="nl-BE" dirty="0">
                <a:highlight>
                  <a:srgbClr val="00FF00"/>
                </a:highlight>
              </a:rPr>
              <a:t>Ik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heb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geen kinderen</a:t>
            </a:r>
            <a:r>
              <a:rPr lang="nl-BE" dirty="0"/>
              <a:t>.</a:t>
            </a:r>
          </a:p>
          <a:p>
            <a:endParaRPr lang="nl-BE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734D737-01E5-0544-9784-58464C9D27C0}"/>
              </a:ext>
            </a:extLst>
          </p:cNvPr>
          <p:cNvSpPr txBox="1"/>
          <p:nvPr/>
        </p:nvSpPr>
        <p:spPr>
          <a:xfrm>
            <a:off x="878348" y="1204333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/>
              <a:t>NORMAAL</a:t>
            </a:r>
          </a:p>
        </p:txBody>
      </p:sp>
      <p:graphicFrame>
        <p:nvGraphicFramePr>
          <p:cNvPr id="5" name="Tabel 4">
            <a:extLst>
              <a:ext uri="{FF2B5EF4-FFF2-40B4-BE49-F238E27FC236}">
                <a16:creationId xmlns:a16="http://schemas.microsoft.com/office/drawing/2014/main" id="{5DCA9076-BB54-B447-A585-AD448803C198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5459789"/>
          <a:ext cx="3530601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4511">
                  <a:extLst>
                    <a:ext uri="{9D8B030D-6E8A-4147-A177-3AD203B41FA5}">
                      <a16:colId xmlns:a16="http://schemas.microsoft.com/office/drawing/2014/main" val="3826957077"/>
                    </a:ext>
                  </a:extLst>
                </a:gridCol>
                <a:gridCol w="1364261">
                  <a:extLst>
                    <a:ext uri="{9D8B030D-6E8A-4147-A177-3AD203B41FA5}">
                      <a16:colId xmlns:a16="http://schemas.microsoft.com/office/drawing/2014/main" val="240156638"/>
                    </a:ext>
                  </a:extLst>
                </a:gridCol>
                <a:gridCol w="841829">
                  <a:extLst>
                    <a:ext uri="{9D8B030D-6E8A-4147-A177-3AD203B41FA5}">
                      <a16:colId xmlns:a16="http://schemas.microsoft.com/office/drawing/2014/main" val="2523236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sz="2400" dirty="0">
                          <a:highlight>
                            <a:srgbClr val="00FF00"/>
                          </a:highlight>
                        </a:rPr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>
                          <a:highlight>
                            <a:srgbClr val="FF0000"/>
                          </a:highlight>
                        </a:rPr>
                        <a:t>VERBUM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>
                          <a:highlight>
                            <a:srgbClr val="00FFFF"/>
                          </a:highlight>
                        </a:rPr>
                        <a:t>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079497"/>
                  </a:ext>
                </a:extLst>
              </a:tr>
            </a:tbl>
          </a:graphicData>
        </a:graphic>
      </p:graphicFrame>
      <p:sp>
        <p:nvSpPr>
          <p:cNvPr id="6" name="Tekstvak 5">
            <a:extLst>
              <a:ext uri="{FF2B5EF4-FFF2-40B4-BE49-F238E27FC236}">
                <a16:creationId xmlns:a16="http://schemas.microsoft.com/office/drawing/2014/main" id="{17BECA37-551D-074D-BC23-F54B138E7B53}"/>
              </a:ext>
            </a:extLst>
          </p:cNvPr>
          <p:cNvSpPr txBox="1"/>
          <p:nvPr/>
        </p:nvSpPr>
        <p:spPr>
          <a:xfrm>
            <a:off x="6995886" y="1204333"/>
            <a:ext cx="1223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/>
              <a:t>VRAAG</a:t>
            </a:r>
          </a:p>
        </p:txBody>
      </p:sp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CDFAD35F-F8F7-2D45-9EEE-1297D0889156}"/>
              </a:ext>
            </a:extLst>
          </p:cNvPr>
          <p:cNvSpPr txBox="1">
            <a:spLocks/>
          </p:cNvSpPr>
          <p:nvPr/>
        </p:nvSpPr>
        <p:spPr>
          <a:xfrm>
            <a:off x="6995886" y="1825625"/>
            <a:ext cx="53158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>
                <a:highlight>
                  <a:srgbClr val="00FFFF"/>
                </a:highlight>
              </a:rPr>
              <a:t>Wanneer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verjaar</a:t>
            </a:r>
            <a:r>
              <a:rPr lang="nl-BE" dirty="0"/>
              <a:t> </a:t>
            </a:r>
            <a:r>
              <a:rPr lang="nl-BE" dirty="0">
                <a:highlight>
                  <a:srgbClr val="00FF00"/>
                </a:highlight>
              </a:rPr>
              <a:t>jij</a:t>
            </a:r>
            <a:r>
              <a:rPr lang="nl-BE" dirty="0"/>
              <a:t>?</a:t>
            </a:r>
          </a:p>
          <a:p>
            <a:r>
              <a:rPr lang="nl-BE" dirty="0">
                <a:highlight>
                  <a:srgbClr val="00FFFF"/>
                </a:highlight>
              </a:rPr>
              <a:t>Waar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woon</a:t>
            </a:r>
            <a:r>
              <a:rPr lang="nl-BE" dirty="0"/>
              <a:t> </a:t>
            </a:r>
            <a:r>
              <a:rPr lang="nl-BE" dirty="0">
                <a:highlight>
                  <a:srgbClr val="00FF00"/>
                </a:highlight>
              </a:rPr>
              <a:t>jij</a:t>
            </a:r>
            <a:r>
              <a:rPr lang="nl-BE" dirty="0"/>
              <a:t>?</a:t>
            </a:r>
          </a:p>
          <a:p>
            <a:r>
              <a:rPr lang="nl-BE" dirty="0">
                <a:highlight>
                  <a:srgbClr val="00FFFF"/>
                </a:highlight>
              </a:rPr>
              <a:t>Wat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doe</a:t>
            </a:r>
            <a:r>
              <a:rPr lang="nl-BE" dirty="0"/>
              <a:t> </a:t>
            </a:r>
            <a:r>
              <a:rPr lang="nl-BE" dirty="0">
                <a:highlight>
                  <a:srgbClr val="00FF00"/>
                </a:highlight>
              </a:rPr>
              <a:t>jij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graag</a:t>
            </a:r>
            <a:r>
              <a:rPr lang="nl-BE" dirty="0"/>
              <a:t>?</a:t>
            </a:r>
          </a:p>
          <a:p>
            <a:r>
              <a:rPr lang="nl-BE" dirty="0">
                <a:highlight>
                  <a:srgbClr val="00FFFF"/>
                </a:highlight>
              </a:rPr>
              <a:t>Wat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doe</a:t>
            </a:r>
            <a:r>
              <a:rPr lang="nl-BE" dirty="0"/>
              <a:t> </a:t>
            </a:r>
            <a:r>
              <a:rPr lang="nl-BE" dirty="0">
                <a:highlight>
                  <a:srgbClr val="00FF00"/>
                </a:highlight>
              </a:rPr>
              <a:t>jij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niet graag</a:t>
            </a:r>
            <a:r>
              <a:rPr lang="nl-BE" dirty="0"/>
              <a:t>?</a:t>
            </a:r>
          </a:p>
          <a:p>
            <a:r>
              <a:rPr lang="nl-BE" dirty="0">
                <a:highlight>
                  <a:srgbClr val="FF0000"/>
                </a:highlight>
              </a:rPr>
              <a:t>Ben</a:t>
            </a:r>
            <a:r>
              <a:rPr lang="nl-BE" dirty="0"/>
              <a:t> </a:t>
            </a:r>
            <a:r>
              <a:rPr lang="nl-BE" dirty="0">
                <a:highlight>
                  <a:srgbClr val="00FF00"/>
                </a:highlight>
              </a:rPr>
              <a:t>jij </a:t>
            </a:r>
            <a:r>
              <a:rPr lang="nl-BE" dirty="0">
                <a:highlight>
                  <a:srgbClr val="00FFFF"/>
                </a:highlight>
              </a:rPr>
              <a:t>getrouwd</a:t>
            </a:r>
            <a:r>
              <a:rPr lang="nl-BE" dirty="0"/>
              <a:t>?</a:t>
            </a:r>
          </a:p>
          <a:p>
            <a:r>
              <a:rPr lang="nl-BE" dirty="0">
                <a:highlight>
                  <a:srgbClr val="FF0000"/>
                </a:highlight>
              </a:rPr>
              <a:t>Heb</a:t>
            </a:r>
            <a:r>
              <a:rPr lang="nl-BE" dirty="0"/>
              <a:t> </a:t>
            </a:r>
            <a:r>
              <a:rPr lang="nl-BE" dirty="0">
                <a:highlight>
                  <a:srgbClr val="00FF00"/>
                </a:highlight>
              </a:rPr>
              <a:t>jij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kinderen</a:t>
            </a:r>
            <a:r>
              <a:rPr lang="nl-BE" dirty="0"/>
              <a:t>?</a:t>
            </a:r>
          </a:p>
          <a:p>
            <a:endParaRPr lang="nl-BE" dirty="0"/>
          </a:p>
        </p:txBody>
      </p:sp>
      <p:graphicFrame>
        <p:nvGraphicFramePr>
          <p:cNvPr id="9" name="Tabel 8">
            <a:extLst>
              <a:ext uri="{FF2B5EF4-FFF2-40B4-BE49-F238E27FC236}">
                <a16:creationId xmlns:a16="http://schemas.microsoft.com/office/drawing/2014/main" id="{1A007443-13AF-9E47-BE51-E6E21D4CB120}"/>
              </a:ext>
            </a:extLst>
          </p:cNvPr>
          <p:cNvGraphicFramePr>
            <a:graphicFrameLocks noGrp="1"/>
          </p:cNvGraphicFramePr>
          <p:nvPr/>
        </p:nvGraphicFramePr>
        <p:xfrm>
          <a:off x="5751286" y="5459789"/>
          <a:ext cx="5602514" cy="457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3941">
                  <a:extLst>
                    <a:ext uri="{9D8B030D-6E8A-4147-A177-3AD203B41FA5}">
                      <a16:colId xmlns:a16="http://schemas.microsoft.com/office/drawing/2014/main" val="3826957077"/>
                    </a:ext>
                  </a:extLst>
                </a:gridCol>
                <a:gridCol w="1378857">
                  <a:extLst>
                    <a:ext uri="{9D8B030D-6E8A-4147-A177-3AD203B41FA5}">
                      <a16:colId xmlns:a16="http://schemas.microsoft.com/office/drawing/2014/main" val="240156638"/>
                    </a:ext>
                  </a:extLst>
                </a:gridCol>
                <a:gridCol w="1306286">
                  <a:extLst>
                    <a:ext uri="{9D8B030D-6E8A-4147-A177-3AD203B41FA5}">
                      <a16:colId xmlns:a16="http://schemas.microsoft.com/office/drawing/2014/main" val="2523236771"/>
                    </a:ext>
                  </a:extLst>
                </a:gridCol>
                <a:gridCol w="943430">
                  <a:extLst>
                    <a:ext uri="{9D8B030D-6E8A-4147-A177-3AD203B41FA5}">
                      <a16:colId xmlns:a16="http://schemas.microsoft.com/office/drawing/2014/main" val="428889243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nl-BE" sz="2400" dirty="0">
                          <a:highlight>
                            <a:srgbClr val="00FFFF"/>
                          </a:highlight>
                        </a:rPr>
                        <a:t>(Vraagwoord)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>
                          <a:highlight>
                            <a:srgbClr val="FF0000"/>
                          </a:highlight>
                        </a:rPr>
                        <a:t>VERBUM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>
                          <a:highlight>
                            <a:srgbClr val="00FF00"/>
                          </a:highlight>
                        </a:rPr>
                        <a:t>SUBJECT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sz="2400" dirty="0">
                          <a:highlight>
                            <a:srgbClr val="00FFFF"/>
                          </a:highlight>
                        </a:rPr>
                        <a:t>REST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1079497"/>
                  </a:ext>
                </a:extLst>
              </a:tr>
            </a:tbl>
          </a:graphicData>
        </a:graphic>
      </p:graphicFrame>
      <p:pic>
        <p:nvPicPr>
          <p:cNvPr id="11" name="Afbeelding 10">
            <a:extLst>
              <a:ext uri="{FF2B5EF4-FFF2-40B4-BE49-F238E27FC236}">
                <a16:creationId xmlns:a16="http://schemas.microsoft.com/office/drawing/2014/main" id="{FFB04AD7-6DB1-544E-BEC6-E96C27A4A5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894" y="-57149"/>
            <a:ext cx="2043735" cy="200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19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C14E74-6B5C-1A4E-A09B-18DFB185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78304"/>
          </a:xfrm>
        </p:spPr>
        <p:txBody>
          <a:bodyPr>
            <a:normAutofit fontScale="90000"/>
          </a:bodyPr>
          <a:lstStyle/>
          <a:p>
            <a:r>
              <a:rPr lang="nl-BE" dirty="0"/>
              <a:t>Zinsconstructie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1E94A61-CFEA-3446-82B9-FB2D41E01D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15857" cy="4351338"/>
          </a:xfrm>
        </p:spPr>
        <p:txBody>
          <a:bodyPr/>
          <a:lstStyle/>
          <a:p>
            <a:r>
              <a:rPr lang="nl-BE" dirty="0"/>
              <a:t>Ik verjaar op 12 november.</a:t>
            </a:r>
          </a:p>
          <a:p>
            <a:r>
              <a:rPr lang="nl-BE" dirty="0"/>
              <a:t>Ik woon in Heverlee.</a:t>
            </a:r>
          </a:p>
          <a:p>
            <a:r>
              <a:rPr lang="nl-BE" dirty="0"/>
              <a:t>Ik schilder graag.</a:t>
            </a:r>
          </a:p>
          <a:p>
            <a:r>
              <a:rPr lang="nl-BE" dirty="0"/>
              <a:t>Ik ga niet graag naar de supermarkt.</a:t>
            </a:r>
          </a:p>
          <a:p>
            <a:r>
              <a:rPr lang="nl-BE" dirty="0"/>
              <a:t>Ik ben niet getrouwd.</a:t>
            </a:r>
          </a:p>
          <a:p>
            <a:r>
              <a:rPr lang="nl-BE" dirty="0"/>
              <a:t>Ik heb geen kinderen.</a:t>
            </a:r>
          </a:p>
          <a:p>
            <a:endParaRPr lang="nl-BE" dirty="0"/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2649E647-31E1-BA43-9680-15E78FD25061}"/>
              </a:ext>
            </a:extLst>
          </p:cNvPr>
          <p:cNvSpPr txBox="1">
            <a:spLocks/>
          </p:cNvSpPr>
          <p:nvPr/>
        </p:nvSpPr>
        <p:spPr>
          <a:xfrm>
            <a:off x="6995886" y="1825625"/>
            <a:ext cx="53158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Wanneer verjaar jij?</a:t>
            </a:r>
          </a:p>
          <a:p>
            <a:r>
              <a:rPr lang="nl-BE" dirty="0"/>
              <a:t>Waar woon jij?</a:t>
            </a:r>
          </a:p>
          <a:p>
            <a:r>
              <a:rPr lang="nl-BE" dirty="0"/>
              <a:t>Wat doe jij graag?</a:t>
            </a:r>
          </a:p>
          <a:p>
            <a:r>
              <a:rPr lang="nl-BE" dirty="0"/>
              <a:t>Wat doe jij niet graag?</a:t>
            </a:r>
          </a:p>
          <a:p>
            <a:r>
              <a:rPr lang="nl-BE" dirty="0"/>
              <a:t>Ben jij getrouwd?</a:t>
            </a:r>
          </a:p>
          <a:p>
            <a:r>
              <a:rPr lang="nl-BE" dirty="0"/>
              <a:t>Heb jij kinderen?</a:t>
            </a:r>
          </a:p>
          <a:p>
            <a:endParaRPr lang="nl-BE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6734D737-01E5-0544-9784-58464C9D27C0}"/>
              </a:ext>
            </a:extLst>
          </p:cNvPr>
          <p:cNvSpPr txBox="1"/>
          <p:nvPr/>
        </p:nvSpPr>
        <p:spPr>
          <a:xfrm>
            <a:off x="878348" y="1204333"/>
            <a:ext cx="17251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/>
              <a:t>NORMAAL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AD454A3-AD53-494A-A149-06DCF38DE391}"/>
              </a:ext>
            </a:extLst>
          </p:cNvPr>
          <p:cNvSpPr txBox="1"/>
          <p:nvPr/>
        </p:nvSpPr>
        <p:spPr>
          <a:xfrm>
            <a:off x="6995886" y="1204333"/>
            <a:ext cx="1223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/>
              <a:t>VRAAG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E858FD2E-F940-284D-9C14-A308743711AF}"/>
              </a:ext>
            </a:extLst>
          </p:cNvPr>
          <p:cNvSpPr txBox="1"/>
          <p:nvPr/>
        </p:nvSpPr>
        <p:spPr>
          <a:xfrm>
            <a:off x="4573075" y="5276372"/>
            <a:ext cx="30348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2800" dirty="0"/>
              <a:t>Verbum ❤️ subject!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6434AA64-1F20-0B4D-BDE2-7531147688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1894" y="-57149"/>
            <a:ext cx="2043735" cy="200115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8370488-F4D0-BD40-A8F2-5C3A787A39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252" y="365126"/>
            <a:ext cx="5866956" cy="4713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9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0941A018-FB9B-4401-A32C-7E04526866E0}"/>
    </a:ext>
  </a:extLst>
</a:theme>
</file>

<file path=ppt/theme/theme2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0941A018-FB9B-4401-A32C-7E04526866E0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D61FF2049BBC45899CC4D5815A426C" ma:contentTypeVersion="13" ma:contentTypeDescription="Een nieuw document maken." ma:contentTypeScope="" ma:versionID="e319d00aa410b6df2964199484ba2520">
  <xsd:schema xmlns:xsd="http://www.w3.org/2001/XMLSchema" xmlns:xs="http://www.w3.org/2001/XMLSchema" xmlns:p="http://schemas.microsoft.com/office/2006/metadata/properties" xmlns:ns2="f94f30ad-4564-4a12-8cdb-4701d4fe11fc" xmlns:ns3="16d2a6fd-482a-4c06-8039-46779b8c15c8" targetNamespace="http://schemas.microsoft.com/office/2006/metadata/properties" ma:root="true" ma:fieldsID="1a0c4339c2f421c3aa40ee284462e1a4" ns2:_="" ns3:_="">
    <xsd:import namespace="f94f30ad-4564-4a12-8cdb-4701d4fe11fc"/>
    <xsd:import namespace="16d2a6fd-482a-4c06-8039-46779b8c15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4f30ad-4564-4a12-8cdb-4701d4fe11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2a6fd-482a-4c06-8039-46779b8c15c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7EDB90-BBF1-4F76-B0A2-8F8EF0A20371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A0A8B9C2-CFF2-4532-8F3E-3A4A1C783E2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1D7584-B1EC-4AD3-B899-09C842394F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4f30ad-4564-4a12-8cdb-4701d4fe11fc"/>
    <ds:schemaRef ds:uri="16d2a6fd-482a-4c06-8039-46779b8c15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1699</TotalTime>
  <Words>1732</Words>
  <Application>Microsoft Office PowerPoint</Application>
  <PresentationFormat>Widescreen</PresentationFormat>
  <Paragraphs>365</Paragraphs>
  <Slides>50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Arial</vt:lpstr>
      <vt:lpstr>Calibri</vt:lpstr>
      <vt:lpstr>Calibri Light</vt:lpstr>
      <vt:lpstr>Wingdings</vt:lpstr>
      <vt:lpstr>Metropolitan</vt:lpstr>
      <vt:lpstr>Metropolitan</vt:lpstr>
      <vt:lpstr>PowerPoint Presentation</vt:lpstr>
      <vt:lpstr>Nederlands 1.2:  Les 1</vt:lpstr>
      <vt:lpstr>Vooraf: Welkom!</vt:lpstr>
      <vt:lpstr>Je ziet het antwoord. Stel de juiste vraag!</vt:lpstr>
      <vt:lpstr>Zinsconstructie</vt:lpstr>
      <vt:lpstr>Zinsconstructie</vt:lpstr>
      <vt:lpstr>Zinsconstructie</vt:lpstr>
      <vt:lpstr>Zinsconstructie</vt:lpstr>
      <vt:lpstr>Zinsconstructie</vt:lpstr>
      <vt:lpstr>a Welke vragen stel ik? (syllabus M p. 10)</vt:lpstr>
      <vt:lpstr>a Welke vragen stel ik? (syllabus M p. 10)</vt:lpstr>
      <vt:lpstr>ZG M p. 10</vt:lpstr>
      <vt:lpstr>Klaar?</vt:lpstr>
      <vt:lpstr>Presens</vt:lpstr>
      <vt:lpstr>Welk of welke? (syllabus M p. 10)</vt:lpstr>
      <vt:lpstr>b Vul in met niet of geen. (syllabus M p. 10)</vt:lpstr>
      <vt:lpstr>Waarom studeer je Nederlands?  (Syllabus p. 7)</vt:lpstr>
      <vt:lpstr>Deze tabel= je nieuwe beste vriend!</vt:lpstr>
      <vt:lpstr>Deel 1: Heb jij een grote familie? Zo Gezegd mondeling, p. 9-22</vt:lpstr>
      <vt:lpstr>De stamboom van Joris</vt:lpstr>
      <vt:lpstr>PowerPoint Presentation</vt:lpstr>
      <vt:lpstr>De stamboom van Joris</vt:lpstr>
      <vt:lpstr>De stamboom van Joris</vt:lpstr>
      <vt:lpstr>Schrijfportfolio: afspraken</vt:lpstr>
      <vt:lpstr>Schrijfportfolio: taak 1</vt:lpstr>
      <vt:lpstr>Huiswerk (zie Canvas)</vt:lpstr>
      <vt:lpstr>Hobby’s en vrije tijd</vt:lpstr>
      <vt:lpstr>Wat doe je graag? Wat kan je goed?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Straatinterview: Wat kan jij (niet zo) goed? (vanaf 00:28)</vt:lpstr>
      <vt:lpstr>Spreekoefening 1: waar houd je (niet) van, wat kan je (niet zo) goed?</vt:lpstr>
      <vt:lpstr>Spreekoefening 2: je familie voorstellen</vt:lpstr>
      <vt:lpstr>Straatinterview: Op wie lijk jij?(tot 00:28)</vt:lpstr>
      <vt:lpstr>Lijken op</vt:lpstr>
      <vt:lpstr>Spreekoefening 3: vragen stellen over familie van klasgenoten</vt:lpstr>
      <vt:lpstr>PowerPoint Presentation</vt:lpstr>
      <vt:lpstr>Huiswerk (zie Canvas)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Waystage 1.2. verkort (80u)</dc:title>
  <dc:creator>Eyckmans, Ella</dc:creator>
  <cp:lastModifiedBy>Gotink, Kilian</cp:lastModifiedBy>
  <cp:revision>24</cp:revision>
  <dcterms:created xsi:type="dcterms:W3CDTF">2020-09-27T12:17:15Z</dcterms:created>
  <dcterms:modified xsi:type="dcterms:W3CDTF">2023-10-04T19:19:08Z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0x010100B5D61FF2049BBC45899CC4D5815A426C</vt:lpwstr>
  </property>
</Properties>
</file>